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119"/>
  </p:notesMasterIdLst>
  <p:handoutMasterIdLst>
    <p:handoutMasterId r:id="rId120"/>
  </p:handoutMasterIdLst>
  <p:sldIdLst>
    <p:sldId id="2241" r:id="rId2"/>
    <p:sldId id="1368" r:id="rId3"/>
    <p:sldId id="1361" r:id="rId4"/>
    <p:sldId id="1362" r:id="rId5"/>
    <p:sldId id="1366" r:id="rId6"/>
    <p:sldId id="1367" r:id="rId7"/>
    <p:sldId id="1363" r:id="rId8"/>
    <p:sldId id="1369" r:id="rId9"/>
    <p:sldId id="1365" r:id="rId10"/>
    <p:sldId id="4680" r:id="rId11"/>
    <p:sldId id="257" r:id="rId12"/>
    <p:sldId id="2758" r:id="rId13"/>
    <p:sldId id="1360" r:id="rId14"/>
    <p:sldId id="2746" r:id="rId15"/>
    <p:sldId id="2974" r:id="rId16"/>
    <p:sldId id="1373" r:id="rId17"/>
    <p:sldId id="1374" r:id="rId18"/>
    <p:sldId id="554" r:id="rId19"/>
    <p:sldId id="1375" r:id="rId20"/>
    <p:sldId id="531" r:id="rId21"/>
    <p:sldId id="1456" r:id="rId22"/>
    <p:sldId id="1458" r:id="rId23"/>
    <p:sldId id="1460" r:id="rId24"/>
    <p:sldId id="2751" r:id="rId25"/>
    <p:sldId id="2752" r:id="rId26"/>
    <p:sldId id="2753" r:id="rId27"/>
    <p:sldId id="1464" r:id="rId28"/>
    <p:sldId id="2745" r:id="rId29"/>
    <p:sldId id="1461" r:id="rId30"/>
    <p:sldId id="2975" r:id="rId31"/>
    <p:sldId id="1364" r:id="rId32"/>
    <p:sldId id="2976" r:id="rId33"/>
    <p:sldId id="2977" r:id="rId34"/>
    <p:sldId id="2744" r:id="rId35"/>
    <p:sldId id="1506" r:id="rId36"/>
    <p:sldId id="1507" r:id="rId37"/>
    <p:sldId id="1508" r:id="rId38"/>
    <p:sldId id="2742" r:id="rId39"/>
    <p:sldId id="1466" r:id="rId40"/>
    <p:sldId id="1468" r:id="rId41"/>
    <p:sldId id="1467" r:id="rId42"/>
    <p:sldId id="2749" r:id="rId43"/>
    <p:sldId id="2737" r:id="rId44"/>
    <p:sldId id="2738" r:id="rId45"/>
    <p:sldId id="2740" r:id="rId46"/>
    <p:sldId id="2756" r:id="rId47"/>
    <p:sldId id="2741" r:id="rId48"/>
    <p:sldId id="2924" r:id="rId49"/>
    <p:sldId id="271" r:id="rId50"/>
    <p:sldId id="278" r:id="rId51"/>
    <p:sldId id="375" r:id="rId52"/>
    <p:sldId id="387" r:id="rId53"/>
    <p:sldId id="346" r:id="rId54"/>
    <p:sldId id="277" r:id="rId55"/>
    <p:sldId id="2925" r:id="rId56"/>
    <p:sldId id="2967" r:id="rId57"/>
    <p:sldId id="2708" r:id="rId58"/>
    <p:sldId id="2709" r:id="rId59"/>
    <p:sldId id="2710" r:id="rId60"/>
    <p:sldId id="2721" r:id="rId61"/>
    <p:sldId id="2724" r:id="rId62"/>
    <p:sldId id="2735" r:id="rId63"/>
    <p:sldId id="2772" r:id="rId64"/>
    <p:sldId id="2775" r:id="rId65"/>
    <p:sldId id="340" r:id="rId66"/>
    <p:sldId id="352" r:id="rId67"/>
    <p:sldId id="565" r:id="rId68"/>
    <p:sldId id="566" r:id="rId69"/>
    <p:sldId id="575" r:id="rId70"/>
    <p:sldId id="580" r:id="rId71"/>
    <p:sldId id="4679" r:id="rId72"/>
    <p:sldId id="2675" r:id="rId73"/>
    <p:sldId id="2676" r:id="rId74"/>
    <p:sldId id="2685" r:id="rId75"/>
    <p:sldId id="2684" r:id="rId76"/>
    <p:sldId id="3031" r:id="rId77"/>
    <p:sldId id="3045" r:id="rId78"/>
    <p:sldId id="3001" r:id="rId79"/>
    <p:sldId id="3002" r:id="rId80"/>
    <p:sldId id="3007" r:id="rId81"/>
    <p:sldId id="3008" r:id="rId82"/>
    <p:sldId id="3009" r:id="rId83"/>
    <p:sldId id="3011" r:id="rId84"/>
    <p:sldId id="3012" r:id="rId85"/>
    <p:sldId id="3059" r:id="rId86"/>
    <p:sldId id="2984" r:id="rId87"/>
    <p:sldId id="4676" r:id="rId88"/>
    <p:sldId id="2940" r:id="rId89"/>
    <p:sldId id="4669" r:id="rId90"/>
    <p:sldId id="2936" r:id="rId91"/>
    <p:sldId id="4579" r:id="rId92"/>
    <p:sldId id="2965" r:id="rId93"/>
    <p:sldId id="4580" r:id="rId94"/>
    <p:sldId id="867" r:id="rId95"/>
    <p:sldId id="4668" r:id="rId96"/>
    <p:sldId id="2870" r:id="rId97"/>
    <p:sldId id="2876" r:id="rId98"/>
    <p:sldId id="4592" r:id="rId99"/>
    <p:sldId id="2880" r:id="rId100"/>
    <p:sldId id="4671" r:id="rId101"/>
    <p:sldId id="4677" r:id="rId102"/>
    <p:sldId id="471" r:id="rId103"/>
    <p:sldId id="4651" r:id="rId104"/>
    <p:sldId id="4596" r:id="rId105"/>
    <p:sldId id="4628" r:id="rId106"/>
    <p:sldId id="4601" r:id="rId107"/>
    <p:sldId id="4604" r:id="rId108"/>
    <p:sldId id="3023" r:id="rId109"/>
    <p:sldId id="4631" r:id="rId110"/>
    <p:sldId id="4635" r:id="rId111"/>
    <p:sldId id="4636" r:id="rId112"/>
    <p:sldId id="4638" r:id="rId113"/>
    <p:sldId id="4640" r:id="rId114"/>
    <p:sldId id="4645" r:id="rId115"/>
    <p:sldId id="4644" r:id="rId116"/>
    <p:sldId id="4654" r:id="rId117"/>
    <p:sldId id="4642" r:id="rId11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程 荣鑫" initials="程" lastIdx="3" clrIdx="0">
    <p:extLst>
      <p:ext uri="{19B8F6BF-5375-455C-9EA6-DF929625EA0E}">
        <p15:presenceInfo xmlns:p15="http://schemas.microsoft.com/office/powerpoint/2012/main" userId="6d84c821801462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31D35D-66EF-DB46-8497-F1E0B6764C0F}" v="3" dt="2021-12-29T14:08:19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6" autoAdjust="0"/>
    <p:restoredTop sz="69388" autoAdjust="0"/>
  </p:normalViewPr>
  <p:slideViewPr>
    <p:cSldViewPr>
      <p:cViewPr varScale="1">
        <p:scale>
          <a:sx n="99" d="100"/>
          <a:sy n="99" d="100"/>
        </p:scale>
        <p:origin x="2720" y="168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notesMaster" Target="notesMasters/notesMaster1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handoutMaster" Target="handoutMasters/handoutMaster1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commentAuthors" Target="commentAuthor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2023/12/28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540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487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71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83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/>
              <a:t>Alice</a:t>
            </a:r>
            <a:r>
              <a:rPr lang="zh-CN" altLang="en-US" sz="1200" dirty="0"/>
              <a:t>分别用两个解密结果加密她的两份消息，将加密结果送给</a:t>
            </a:r>
            <a:r>
              <a:rPr lang="en-US" altLang="zh-CN" sz="1200" dirty="0"/>
              <a:t>Bob </a:t>
            </a:r>
            <a:r>
              <a:rPr lang="zh-CN" altLang="en-US" sz="1200" dirty="0"/>
              <a:t>（</a:t>
            </a:r>
            <a:r>
              <a:rPr lang="en-US" altLang="zh-CN" sz="1200" dirty="0"/>
              <a:t>Ci=E(</a:t>
            </a:r>
            <a:r>
              <a:rPr lang="en-US" altLang="zh-CN" sz="1200" dirty="0" err="1"/>
              <a:t>ki</a:t>
            </a:r>
            <a:r>
              <a:rPr lang="en-US" altLang="zh-CN" sz="1200" dirty="0"/>
              <a:t>, mi)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=0,1</a:t>
            </a:r>
            <a:r>
              <a:rPr lang="zh-CN" altLang="en-US" sz="1200" dirty="0"/>
              <a:t>）  </a:t>
            </a:r>
            <a:endParaRPr lang="en-US" altLang="zh-CN" sz="1200" dirty="0"/>
          </a:p>
          <a:p>
            <a:r>
              <a:rPr lang="en-US" altLang="zh-CN" sz="1200" dirty="0"/>
              <a:t>Bob</a:t>
            </a:r>
            <a:r>
              <a:rPr lang="zh-CN" altLang="en-US" sz="1200" dirty="0"/>
              <a:t>用</a:t>
            </a:r>
            <a:r>
              <a:rPr lang="en-US" altLang="zh-CN" sz="1200" dirty="0"/>
              <a:t>k</a:t>
            </a:r>
            <a:r>
              <a:rPr lang="zh-CN" altLang="en-US" sz="1200" dirty="0"/>
              <a:t>解密两份密文，得到需要的秘密 </a:t>
            </a:r>
            <a:r>
              <a:rPr lang="en-US" altLang="zh-CN" sz="1200" dirty="0"/>
              <a:t>s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98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57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8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86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354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22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49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961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11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12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397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81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3035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1853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978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bit.</a:t>
            </a:r>
          </a:p>
          <a:p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widely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deployed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test.</a:t>
            </a:r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TrustZone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 err="1"/>
              <a:t>TrustZone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divides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iOS.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applications.</a:t>
            </a:r>
          </a:p>
          <a:p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s-EL3,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s-EL1.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smc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REE.</a:t>
            </a:r>
          </a:p>
          <a:p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810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openness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fragmentation.</a:t>
            </a:r>
          </a:p>
          <a:p>
            <a:r>
              <a:rPr kumimoji="1" lang="en-US" altLang="zh-CN" dirty="0"/>
              <a:t>Nowadays,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kinds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venders.</a:t>
            </a:r>
          </a:p>
          <a:p>
            <a:r>
              <a:rPr kumimoji="1" lang="en-US" altLang="zh-CN" dirty="0"/>
              <a:t>Also,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OP-TEE.</a:t>
            </a:r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63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figure from the conference</a:t>
            </a:r>
            <a:r>
              <a:rPr lang="en-US" baseline="0" dirty="0"/>
              <a:t> paper describing </a:t>
            </a:r>
            <a:r>
              <a:rPr lang="en-US" baseline="0" dirty="0" err="1"/>
              <a:t>TaintDroid</a:t>
            </a:r>
            <a:r>
              <a:rPr lang="en-US" baseline="0" dirty="0"/>
              <a:t>. It shows where, at a high level, the various kinds of taint analysis are done. There are 4 "granularities" of taint analysis used in </a:t>
            </a:r>
            <a:r>
              <a:rPr lang="en-US" baseline="0" dirty="0" err="1"/>
              <a:t>TaintDroid</a:t>
            </a:r>
            <a:r>
              <a:rPr lang="en-US" baseline="0" dirty="0"/>
              <a:t>, including message-level, variable-level, method-level, and file-level.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E798D-4D8D-41D8-ADFA-99320F13F65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26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fourxm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-&gt;tracks is initialized with NULL (see line 107).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processed media file contains a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chunk, the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extracted from the user-controlled data of the chunk (see line 166).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+ 1 is less than zero, the heap buffer isn't allocated. </a:t>
            </a:r>
          </a:p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fourxm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-&gt;tracks still points to memory address NULL.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resulting NULL pointer is then dereferenced by the user- controlled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four 32-bit values of user- controlled data are assigned to the dereferenced locations (see lines 178–181).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 user-controlled memory locations can be overwritten with four user-controlled data bytes each. 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930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0213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455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Safety can violate if a replication happens partially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9078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election timeout: a follower receives no communication over a period of time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1190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Use heartbeat to announce the leadership.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7407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Interesting things:</a:t>
            </a:r>
          </a:p>
          <a:p>
            <a:pPr marL="228600" indent="-228600">
              <a:buAutoNum type="arabicPeriod"/>
            </a:pPr>
            <a:r>
              <a:rPr kumimoji="1" lang="en-US" altLang="zh-CN"/>
              <a:t>Each log entry store an additional term </a:t>
            </a:r>
          </a:p>
          <a:p>
            <a:pPr marL="228600" indent="-228600">
              <a:buAutoNum type="arabicPeriod"/>
            </a:pPr>
            <a:endParaRPr kumimoji="1" lang="en-US" altLang="zh-CN"/>
          </a:p>
          <a:p>
            <a:pPr marL="228600" indent="-228600">
              <a:buAutoNum type="arabicPeriod"/>
            </a:pPr>
            <a:r>
              <a:rPr kumimoji="1" lang="en-US" altLang="zh-CN"/>
              <a:t>Commit: can safely execute on the state machine, no others will execute a different command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7142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Commands</a:t>
            </a:r>
            <a:r>
              <a:rPr kumimoji="1" lang="zh-CN" altLang="en-US"/>
              <a:t> </a:t>
            </a:r>
            <a:r>
              <a:rPr kumimoji="1" lang="en-US" altLang="zh-CN"/>
              <a:t>must be equal: issued by the same leader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1100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0951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4398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1. Delay the commitment of an entry until we know it is committed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169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Source: Wikipedia</a:t>
            </a:r>
          </a:p>
          <a:p>
            <a:r>
              <a:rPr kumimoji="1" lang="en-US" altLang="zh-CN" dirty="0"/>
              <a:t>Mate60: https://</a:t>
            </a:r>
            <a:r>
              <a:rPr kumimoji="1" lang="en-US" altLang="zh-CN" dirty="0" err="1"/>
              <a:t>nanoreview.net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en</a:t>
            </a:r>
            <a:r>
              <a:rPr kumimoji="1" lang="en-US" altLang="zh-CN" dirty="0"/>
              <a:t>/soc-compare/qualcomm-snapdragon-875-vs-hisilicon-kirin-9000</a:t>
            </a:r>
          </a:p>
          <a:p>
            <a:r>
              <a:rPr kumimoji="1" lang="en-US" altLang="zh-CN" dirty="0"/>
              <a:t>Intel CPU: https://</a:t>
            </a:r>
            <a:r>
              <a:rPr kumimoji="1" lang="en-US" altLang="zh-CN" dirty="0" err="1"/>
              <a:t>setiathome.berkeley.edu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cpu_list.php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8931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4691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38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C85A63-7A75-434D-99C9-CE2D037F6B27}" type="slidenum">
              <a:rPr lang="en-US" altLang="en-US"/>
              <a:pPr/>
              <a:t>94</a:t>
            </a:fld>
            <a:endParaRPr lang="en-US" altLang="en-US"/>
          </a:p>
        </p:txBody>
      </p:sp>
      <p:sp>
        <p:nvSpPr>
          <p:cNvPr id="809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3266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Amdahl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law can consider heterogeneous version, e.g., different parallel cores have different parallel </a:t>
            </a:r>
            <a:r>
              <a:rPr kumimoji="1" lang="en-US" altLang="zh-CN"/>
              <a:t>processing capabilities. 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0859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374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997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7878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878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0929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09456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396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623888" indent="-23018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NUL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3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2.jpeg"/><Relationship Id="rId4" Type="http://schemas.openxmlformats.org/officeDocument/2006/relationships/image" Target="../media/image54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160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image" Target="../media/image73.emf"/><Relationship Id="rId7" Type="http://schemas.openxmlformats.org/officeDocument/2006/relationships/image" Target="../media/image77.emf"/><Relationship Id="rId12" Type="http://schemas.openxmlformats.org/officeDocument/2006/relationships/image" Target="../media/image82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11" Type="http://schemas.openxmlformats.org/officeDocument/2006/relationships/image" Target="../media/image81.emf"/><Relationship Id="rId5" Type="http://schemas.openxmlformats.org/officeDocument/2006/relationships/image" Target="../media/image75.emf"/><Relationship Id="rId10" Type="http://schemas.openxmlformats.org/officeDocument/2006/relationships/image" Target="../media/image80.emf"/><Relationship Id="rId4" Type="http://schemas.openxmlformats.org/officeDocument/2006/relationships/image" Target="../media/image74.emf"/><Relationship Id="rId9" Type="http://schemas.openxmlformats.org/officeDocument/2006/relationships/image" Target="../media/image79.emf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45540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Privacy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&amp;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Review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bug/vulnerability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case (Credit: Fan Yang)</a:t>
            </a:r>
          </a:p>
          <a:p>
            <a:pPr lvl="1"/>
            <a:r>
              <a:rPr lang="en-US" altLang="zh-CN" dirty="0"/>
              <a:t>CVE-2020-10757</a:t>
            </a:r>
          </a:p>
          <a:p>
            <a:pPr lvl="1"/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r>
              <a:rPr kumimoji="1" lang="zh-CN" altLang="en-US" dirty="0"/>
              <a:t> </a:t>
            </a:r>
            <a:r>
              <a:rPr lang="en-US" altLang="zh-CN" dirty="0"/>
              <a:t>5c7fb56e5e3f</a:t>
            </a:r>
            <a:endParaRPr kumimoji="1" lang="en-US" altLang="zh-CN" dirty="0"/>
          </a:p>
          <a:p>
            <a:r>
              <a:rPr kumimoji="1" lang="en-US" altLang="zh-CN" dirty="0"/>
              <a:t>Phase-1: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</a:p>
          <a:p>
            <a:pPr lvl="1"/>
            <a:r>
              <a:rPr kumimoji="1" lang="en-US" altLang="zh-CN" dirty="0"/>
              <a:t>Survey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found</a:t>
            </a:r>
          </a:p>
          <a:p>
            <a:pPr lvl="1"/>
            <a:r>
              <a:rPr kumimoji="1" lang="en-US" altLang="zh-CN" dirty="0"/>
              <a:t>Simply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re-producing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</a:p>
          <a:p>
            <a:pPr lvl="1"/>
            <a:r>
              <a:rPr kumimoji="1" lang="en-US" altLang="zh-CN" dirty="0"/>
              <a:t>Evaluate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/>
              <a:t>seriousness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security,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exploit</a:t>
            </a:r>
          </a:p>
          <a:p>
            <a:pPr lvl="1"/>
            <a:r>
              <a:rPr kumimoji="1" lang="en-US" altLang="zh-CN" dirty="0"/>
              <a:t>Provide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one.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6121152" y="454232"/>
            <a:ext cx="864096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7489304" y="454232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7489304" y="1355933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7489304" y="2276636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6985248" y="661341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>
            <a:off x="7921352" y="1770150"/>
            <a:ext cx="0" cy="506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7921352" y="868449"/>
            <a:ext cx="0" cy="487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535D3DD-0DBF-394E-A736-43BF8C7FAB69}"/>
              </a:ext>
            </a:extLst>
          </p:cNvPr>
          <p:cNvSpPr/>
          <p:nvPr/>
        </p:nvSpPr>
        <p:spPr>
          <a:xfrm>
            <a:off x="3635896" y="5160271"/>
            <a:ext cx="1872208" cy="4409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TCB: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Yourself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11" y="1336417"/>
            <a:ext cx="8493877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Report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：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bugzilla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：</a:t>
            </a:r>
            <a:r>
              <a:rPr kumimoji="1" lang="en" altLang="zh-CN" dirty="0"/>
              <a:t>security@kernel.org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r>
              <a:rPr kumimoji="1" lang="en-US" altLang="zh-CN" dirty="0"/>
              <a:t>Require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CVE id</a:t>
            </a:r>
            <a:r>
              <a:rPr kumimoji="1" lang="zh-CN" altLang="en-US" dirty="0"/>
              <a:t> </a:t>
            </a:r>
            <a:r>
              <a:rPr kumimoji="1" lang="en-US" altLang="zh-CN" dirty="0"/>
              <a:t>(Common Vulnerability and Exposures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List)</a:t>
            </a:r>
          </a:p>
          <a:p>
            <a:pPr lvl="2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public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yet</a:t>
            </a:r>
          </a:p>
          <a:p>
            <a:pPr lvl="2"/>
            <a:r>
              <a:rPr kumimoji="1" lang="en-US" altLang="zh-CN" dirty="0"/>
              <a:t>CVE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status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lang="en" altLang="zh-CN" dirty="0"/>
              <a:t>RESERVED</a:t>
            </a:r>
            <a:endParaRPr kumimoji="1" lang="en-US" altLang="zh-CN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572000" y="499065"/>
            <a:ext cx="864096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940152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7308304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067944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6804248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436096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71588073-72AF-9447-AC7B-B6941B224341}"/>
              </a:ext>
            </a:extLst>
          </p:cNvPr>
          <p:cNvSpPr/>
          <p:nvPr/>
        </p:nvSpPr>
        <p:spPr>
          <a:xfrm>
            <a:off x="2807803" y="5155365"/>
            <a:ext cx="3528393" cy="4795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TCB: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Mailing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list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Yourself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DBB164F-AE76-BE42-871F-40076602E870}"/>
              </a:ext>
            </a:extLst>
          </p:cNvPr>
          <p:cNvSpPr txBox="1"/>
          <p:nvPr/>
        </p:nvSpPr>
        <p:spPr>
          <a:xfrm>
            <a:off x="6275097" y="2165972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i="1" dirty="0"/>
              <a:t>Non-public</a:t>
            </a:r>
            <a:endParaRPr kumimoji="1" lang="zh-CN" altLang="en-US" i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43E8080-5DFB-3347-82C7-798D032860C1}"/>
              </a:ext>
            </a:extLst>
          </p:cNvPr>
          <p:cNvSpPr txBox="1"/>
          <p:nvPr/>
        </p:nvSpPr>
        <p:spPr>
          <a:xfrm>
            <a:off x="6275097" y="1705372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1" dirty="0"/>
              <a:t>public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021524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Phase-3: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</a:p>
          <a:p>
            <a:pPr lvl="1"/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join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discussion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572000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940152" y="499065"/>
            <a:ext cx="864096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7308304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067944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6804248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436096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443EC927-3EEC-2741-8B23-4C636C01E4E4}"/>
              </a:ext>
            </a:extLst>
          </p:cNvPr>
          <p:cNvSpPr/>
          <p:nvPr/>
        </p:nvSpPr>
        <p:spPr>
          <a:xfrm>
            <a:off x="1653155" y="5161756"/>
            <a:ext cx="5837688" cy="4346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TCB: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Related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developers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Mailing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list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Yourself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E1A2734-5A2A-854B-9BE6-24E78AAF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479444"/>
            <a:ext cx="7452320" cy="180485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900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Phase-3: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</a:p>
          <a:p>
            <a:pPr lvl="1"/>
            <a:r>
              <a:rPr kumimoji="1" lang="en-US" altLang="zh-CN" dirty="0"/>
              <a:t>Patch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discussion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572000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940152" y="499065"/>
            <a:ext cx="864096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7308304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067944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6804248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436096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AAEB3CEB-4331-674C-B7E8-9AA89E40A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24" y="2454338"/>
            <a:ext cx="4901151" cy="302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2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Phase-3: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</a:p>
          <a:p>
            <a:pPr lvl="1"/>
            <a:r>
              <a:rPr kumimoji="1" lang="en-US" altLang="zh-CN" dirty="0"/>
              <a:t>Test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patch review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572000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940152" y="499065"/>
            <a:ext cx="864096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7308304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067944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6804248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436096" y="706174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3C1CE21D-CCD1-804C-8F1A-0C00B122E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425452"/>
            <a:ext cx="5500325" cy="213323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250C03F-DEE5-F14D-8D65-4DA39F7C0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060" y="3213711"/>
            <a:ext cx="7092280" cy="21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7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Phase-3.5</a:t>
            </a:r>
            <a:r>
              <a:rPr kumimoji="1" lang="zh-CN" altLang="en-US" dirty="0"/>
              <a:t>：</a:t>
            </a:r>
            <a:r>
              <a:rPr kumimoji="1" lang="en-US" altLang="zh-CN" dirty="0"/>
              <a:t>Embargo Period </a:t>
            </a:r>
            <a:r>
              <a:rPr kumimoji="1" lang="zh-CN" altLang="en-US" dirty="0"/>
              <a:t>（可选）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discuss 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distributions,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prepare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</a:p>
          <a:p>
            <a:pPr lvl="1"/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it?</a:t>
            </a:r>
          </a:p>
          <a:p>
            <a:pPr lvl="2"/>
            <a:r>
              <a:rPr kumimoji="1" lang="en-US" altLang="zh-CN" dirty="0"/>
              <a:t>Submit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public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public</a:t>
            </a:r>
          </a:p>
          <a:p>
            <a:pPr lvl="2"/>
            <a:r>
              <a:rPr kumimoji="1" lang="en-US" altLang="zh-CN" dirty="0"/>
              <a:t>Prevent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Decide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embargo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needed: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427984" y="499064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652120" y="499063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6526560" y="1129569"/>
            <a:ext cx="1296144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3.5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Embargo</a:t>
            </a:r>
            <a:endParaRPr kumimoji="1" lang="zh-CN" altLang="en-US" sz="1400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4067944" y="706173"/>
            <a:ext cx="3600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0"/>
          </p:cNvCxnSpPr>
          <p:nvPr/>
        </p:nvCxnSpPr>
        <p:spPr>
          <a:xfrm>
            <a:off x="6516216" y="706172"/>
            <a:ext cx="658416" cy="42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5292080" y="706172"/>
            <a:ext cx="3600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2BB04BD-F0C6-AE4E-B592-1A6198AA42A1}"/>
              </a:ext>
            </a:extLst>
          </p:cNvPr>
          <p:cNvSpPr/>
          <p:nvPr/>
        </p:nvSpPr>
        <p:spPr>
          <a:xfrm>
            <a:off x="7822704" y="499062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F003629B-9572-D94A-80DE-B7EA9DDCE5D7}"/>
              </a:ext>
            </a:extLst>
          </p:cNvPr>
          <p:cNvCxnSpPr>
            <a:cxnSpLocks/>
            <a:stCxn id="9" idx="0"/>
            <a:endCxn id="14" idx="1"/>
          </p:cNvCxnSpPr>
          <p:nvPr/>
        </p:nvCxnSpPr>
        <p:spPr>
          <a:xfrm flipV="1">
            <a:off x="7174632" y="706171"/>
            <a:ext cx="648072" cy="423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>
            <a:extLst>
              <a:ext uri="{FF2B5EF4-FFF2-40B4-BE49-F238E27FC236}">
                <a16:creationId xmlns:a16="http://schemas.microsoft.com/office/drawing/2014/main" id="{4907B6D7-1E56-F749-9986-FE381CCD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073369"/>
            <a:ext cx="7181800" cy="616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9D52AA7-B575-594B-97A3-842FB77AA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858529"/>
            <a:ext cx="6253956" cy="593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541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Phase-3.5</a:t>
            </a:r>
            <a:r>
              <a:rPr kumimoji="1" lang="zh-CN" altLang="en-US" dirty="0"/>
              <a:t>：</a:t>
            </a:r>
            <a:r>
              <a:rPr kumimoji="1" lang="en-US" altLang="zh-CN" dirty="0"/>
              <a:t>Embargo Period</a:t>
            </a:r>
          </a:p>
          <a:p>
            <a:pPr lvl="1"/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negociate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Embargo Period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427984" y="499064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652120" y="499063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6526560" y="1129569"/>
            <a:ext cx="1296144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3.5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Embargo</a:t>
            </a:r>
            <a:endParaRPr kumimoji="1" lang="zh-CN" altLang="en-US" sz="1400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4067944" y="706173"/>
            <a:ext cx="3600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0"/>
          </p:cNvCxnSpPr>
          <p:nvPr/>
        </p:nvCxnSpPr>
        <p:spPr>
          <a:xfrm>
            <a:off x="6516216" y="706172"/>
            <a:ext cx="658416" cy="42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5292080" y="706172"/>
            <a:ext cx="3600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2BB04BD-F0C6-AE4E-B592-1A6198AA42A1}"/>
              </a:ext>
            </a:extLst>
          </p:cNvPr>
          <p:cNvSpPr/>
          <p:nvPr/>
        </p:nvSpPr>
        <p:spPr>
          <a:xfrm>
            <a:off x="7822704" y="499062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F003629B-9572-D94A-80DE-B7EA9DDCE5D7}"/>
              </a:ext>
            </a:extLst>
          </p:cNvPr>
          <p:cNvCxnSpPr>
            <a:cxnSpLocks/>
            <a:stCxn id="9" idx="0"/>
            <a:endCxn id="14" idx="1"/>
          </p:cNvCxnSpPr>
          <p:nvPr/>
        </p:nvCxnSpPr>
        <p:spPr>
          <a:xfrm flipV="1">
            <a:off x="7174632" y="706171"/>
            <a:ext cx="648072" cy="423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4A8B4AC8-9ADC-0749-B528-CC91B7384BC9}"/>
              </a:ext>
            </a:extLst>
          </p:cNvPr>
          <p:cNvSpPr/>
          <p:nvPr/>
        </p:nvSpPr>
        <p:spPr>
          <a:xfrm>
            <a:off x="862731" y="5276152"/>
            <a:ext cx="7418539" cy="3769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TCB: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Distributions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Related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developers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Mailing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list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+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Yourself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FFDDC921-E693-CA4E-BB2A-268FF61ED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105" y="2424976"/>
            <a:ext cx="7327853" cy="608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762BA3B9-3557-0F43-B660-867E7A5BB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933" y="3104937"/>
            <a:ext cx="5158216" cy="922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A5E67E70-0C97-E747-B778-6E00DB9CB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105" y="4129879"/>
            <a:ext cx="5600605" cy="911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64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E8C29B-D6ED-0D4F-9F44-BB6ECBD0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705E6A-3B39-EC43-826F-D9640ADB0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3815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Public</a:t>
            </a:r>
          </a:p>
          <a:p>
            <a:pPr lvl="1"/>
            <a:r>
              <a:rPr kumimoji="1" lang="en-US" altLang="zh-CN" dirty="0"/>
              <a:t>Merge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mainstream</a:t>
            </a:r>
          </a:p>
          <a:p>
            <a:pPr lvl="1"/>
            <a:endParaRPr kumimoji="1" lang="en-US" altLang="zh-CN" dirty="0"/>
          </a:p>
          <a:p>
            <a:pPr lvl="1"/>
            <a:r>
              <a:rPr kumimoji="1" lang="en-US" altLang="zh-CN" dirty="0"/>
              <a:t>Backport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versions</a:t>
            </a:r>
          </a:p>
          <a:p>
            <a:pPr lvl="1"/>
            <a:r>
              <a:rPr kumimoji="1" lang="en-US" altLang="zh-CN" dirty="0"/>
              <a:t>Publish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public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group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" altLang="zh-CN" dirty="0" err="1"/>
              <a:t>oss-security@lists.openwall.com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CVE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status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public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91106F-9C20-634E-A49D-7FAB24FF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816FB4-C3B8-3342-A66E-9AD08F565D39}"/>
              </a:ext>
            </a:extLst>
          </p:cNvPr>
          <p:cNvSpPr/>
          <p:nvPr/>
        </p:nvSpPr>
        <p:spPr>
          <a:xfrm>
            <a:off x="3203848" y="499065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 </a:t>
            </a:r>
            <a:r>
              <a:rPr kumimoji="1" lang="zh-CN" altLang="en-US" dirty="0"/>
              <a:t>发现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7ED71-D01B-8B42-86AC-73804D715F7E}"/>
              </a:ext>
            </a:extLst>
          </p:cNvPr>
          <p:cNvSpPr/>
          <p:nvPr/>
        </p:nvSpPr>
        <p:spPr>
          <a:xfrm>
            <a:off x="4427984" y="499064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 </a:t>
            </a:r>
            <a:r>
              <a:rPr kumimoji="1" lang="zh-CN" altLang="en-US" dirty="0"/>
              <a:t>汇报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F5ED77-5141-0642-BC22-D5DAE0F3E0A6}"/>
              </a:ext>
            </a:extLst>
          </p:cNvPr>
          <p:cNvSpPr/>
          <p:nvPr/>
        </p:nvSpPr>
        <p:spPr>
          <a:xfrm>
            <a:off x="5652120" y="499063"/>
            <a:ext cx="864096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 </a:t>
            </a:r>
            <a:r>
              <a:rPr kumimoji="1" lang="zh-CN" altLang="en-US" dirty="0"/>
              <a:t>处理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8824BA-A000-CF4E-828D-C34DD165EE40}"/>
              </a:ext>
            </a:extLst>
          </p:cNvPr>
          <p:cNvSpPr/>
          <p:nvPr/>
        </p:nvSpPr>
        <p:spPr>
          <a:xfrm>
            <a:off x="6526560" y="1129569"/>
            <a:ext cx="1296144" cy="4142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3.5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Embargo</a:t>
            </a:r>
            <a:endParaRPr kumimoji="1" lang="zh-CN" altLang="en-US" sz="1400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1F6C859-1E67-B344-8228-E8EA64BBDD9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4067944" y="706173"/>
            <a:ext cx="3600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57BC5988-AC1E-6A4A-A934-2D62459528C2}"/>
              </a:ext>
            </a:extLst>
          </p:cNvPr>
          <p:cNvCxnSpPr>
            <a:cxnSpLocks/>
            <a:stCxn id="8" idx="3"/>
            <a:endCxn id="9" idx="0"/>
          </p:cNvCxnSpPr>
          <p:nvPr/>
        </p:nvCxnSpPr>
        <p:spPr>
          <a:xfrm>
            <a:off x="6516216" y="706172"/>
            <a:ext cx="658416" cy="42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01DDFA0-A48C-A845-820A-3B47E8984B4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5292080" y="706172"/>
            <a:ext cx="3600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2BB04BD-F0C6-AE4E-B592-1A6198AA42A1}"/>
              </a:ext>
            </a:extLst>
          </p:cNvPr>
          <p:cNvSpPr/>
          <p:nvPr/>
        </p:nvSpPr>
        <p:spPr>
          <a:xfrm>
            <a:off x="7822704" y="499062"/>
            <a:ext cx="864096" cy="41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r>
              <a:rPr kumimoji="1" lang="zh-CN" altLang="en-US" dirty="0"/>
              <a:t> 公开</a:t>
            </a: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F003629B-9572-D94A-80DE-B7EA9DDCE5D7}"/>
              </a:ext>
            </a:extLst>
          </p:cNvPr>
          <p:cNvCxnSpPr>
            <a:cxnSpLocks/>
            <a:stCxn id="9" idx="0"/>
            <a:endCxn id="14" idx="1"/>
          </p:cNvCxnSpPr>
          <p:nvPr/>
        </p:nvCxnSpPr>
        <p:spPr>
          <a:xfrm flipV="1">
            <a:off x="7174632" y="706171"/>
            <a:ext cx="648072" cy="423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824C8023-B0D4-0242-A6F6-585A8798A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1783645"/>
            <a:ext cx="4608512" cy="520627"/>
          </a:xfrm>
          <a:prstGeom prst="rect">
            <a:avLst/>
          </a:prstGeom>
          <a:ln>
            <a:noFill/>
          </a:ln>
          <a:effectLst>
            <a:outerShdw blurRad="165100" dist="76200" dir="3360000" sx="99000" sy="99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C9331C2C-D3E8-BC43-B411-6FEAF5B7D074}"/>
              </a:ext>
            </a:extLst>
          </p:cNvPr>
          <p:cNvSpPr/>
          <p:nvPr/>
        </p:nvSpPr>
        <p:spPr>
          <a:xfrm>
            <a:off x="1506488" y="5260612"/>
            <a:ext cx="6131024" cy="3769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TCB: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All!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7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302A989-59B1-E348-AC0D-421F24F9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Privacy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A6D60AE-B20B-1E49-8C34-7C461FE78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5717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088" y="114985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chemeClr val="accent1"/>
                </a:solidFill>
              </a:rPr>
              <a:t>be used everywhere</a:t>
            </a:r>
          </a:p>
          <a:p>
            <a:pPr lvl="1"/>
            <a:r>
              <a:rPr lang="en-US" altLang="zh-CN" sz="2000" dirty="0"/>
              <a:t>Risk management</a:t>
            </a:r>
          </a:p>
          <a:p>
            <a:pPr lvl="1"/>
            <a:r>
              <a:rPr lang="en-US" altLang="zh-CN" sz="2000" dirty="0"/>
              <a:t>Medicine</a:t>
            </a:r>
          </a:p>
          <a:p>
            <a:pPr lvl="1"/>
            <a:r>
              <a:rPr lang="en-US" altLang="zh-CN" sz="2000" dirty="0"/>
              <a:t>Recommended system</a:t>
            </a:r>
          </a:p>
          <a:p>
            <a:pPr lvl="1"/>
            <a:r>
              <a:rPr lang="en-US" altLang="zh-CN" sz="2000" dirty="0"/>
              <a:t>…</a:t>
            </a:r>
          </a:p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rgbClr val="C00000"/>
                </a:solidFill>
              </a:rPr>
              <a:t>be stolen easily</a:t>
            </a:r>
          </a:p>
          <a:p>
            <a:pPr lvl="1"/>
            <a:r>
              <a:rPr lang="en-US" altLang="zh-CN" sz="2000" dirty="0"/>
              <a:t>Everyone who uses your data can steal it</a:t>
            </a:r>
          </a:p>
          <a:p>
            <a:endParaRPr lang="en-US" altLang="zh-CN" sz="2000" b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704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What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the target of data privacy system?</a:t>
            </a:r>
          </a:p>
          <a:p>
            <a:pPr lvl="1"/>
            <a:r>
              <a:rPr lang="en-US" altLang="zh-CN" dirty="0"/>
              <a:t>Allow data </a:t>
            </a:r>
            <a:r>
              <a:rPr lang="en-US" altLang="zh-CN" b="1" dirty="0"/>
              <a:t>to be used</a:t>
            </a:r>
            <a:r>
              <a:rPr lang="en-US" altLang="zh-CN" dirty="0"/>
              <a:t>, and </a:t>
            </a:r>
            <a:r>
              <a:rPr lang="en-US" altLang="zh-CN" b="1" dirty="0">
                <a:solidFill>
                  <a:srgbClr val="C00000"/>
                </a:solidFill>
              </a:rPr>
              <a:t>protect it from being stolen</a:t>
            </a:r>
          </a:p>
          <a:p>
            <a:r>
              <a:rPr lang="en-US" altLang="zh-CN" sz="2000" dirty="0"/>
              <a:t>Today's</a:t>
            </a:r>
            <a:r>
              <a:rPr lang="zh-CN" altLang="en-US" sz="2000" dirty="0"/>
              <a:t> </a:t>
            </a:r>
            <a:r>
              <a:rPr lang="en-US" altLang="zh-CN" sz="2000" dirty="0"/>
              <a:t>contents</a:t>
            </a:r>
          </a:p>
          <a:p>
            <a:pPr lvl="1"/>
            <a:r>
              <a:rPr lang="en-US" altLang="zh-CN" dirty="0"/>
              <a:t>Basic data privacy method </a:t>
            </a:r>
          </a:p>
          <a:p>
            <a:pPr lvl="2"/>
            <a:r>
              <a:rPr lang="en-US" altLang="zh-CN" sz="1600" dirty="0"/>
              <a:t>ZKP, OT, HE, </a:t>
            </a:r>
            <a:r>
              <a:rPr lang="en-US" altLang="zh-CN" sz="1600" dirty="0" err="1"/>
              <a:t>sMPC</a:t>
            </a:r>
            <a:r>
              <a:rPr lang="en-US" altLang="zh-CN" sz="1600" dirty="0"/>
              <a:t>, TEE, DP</a:t>
            </a:r>
          </a:p>
          <a:p>
            <a:pPr lvl="1"/>
            <a:r>
              <a:rPr lang="en-US" altLang="zh-CN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156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Common Attacks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09" y="1129308"/>
            <a:ext cx="8478782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800" b="0" dirty="0"/>
              <a:t>An adversary may learn about data:</a:t>
            </a:r>
          </a:p>
          <a:p>
            <a:r>
              <a:rPr kumimoji="1" lang="en-US" altLang="zh-CN" sz="1800" b="0" dirty="0"/>
              <a:t>From ciphertext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ciphertext representation-based attack, e.g., order of values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prior knowledge of data distribution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frequency-count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frequency of queries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workload-skew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size of the output to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output-size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access pattern used by the mechanism in answering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access-pattern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queries that have executed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search-pattern attack</a:t>
            </a:r>
            <a:r>
              <a:rPr kumimoji="1" lang="en-US" altLang="zh-CN" sz="1800" b="0" dirty="0"/>
              <a:t>)</a:t>
            </a:r>
            <a:endParaRPr kumimoji="1" lang="en" altLang="zh-CN" sz="12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339C02C-DBB4-456F-8979-A825D0DA91D4}"/>
              </a:ext>
            </a:extLst>
          </p:cNvPr>
          <p:cNvSpPr/>
          <p:nvPr/>
        </p:nvSpPr>
        <p:spPr>
          <a:xfrm>
            <a:off x="438946" y="4945732"/>
            <a:ext cx="4609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adversarial background knowledge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A2CF1719-0C84-4ABB-851B-AA0821D0826B}"/>
              </a:ext>
            </a:extLst>
          </p:cNvPr>
          <p:cNvSpPr/>
          <p:nvPr/>
        </p:nvSpPr>
        <p:spPr>
          <a:xfrm>
            <a:off x="5102933" y="4990788"/>
            <a:ext cx="576064" cy="27922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299939-053A-4AA3-BBB2-5E6F03EE1F05}"/>
              </a:ext>
            </a:extLst>
          </p:cNvPr>
          <p:cNvSpPr/>
          <p:nvPr/>
        </p:nvSpPr>
        <p:spPr>
          <a:xfrm>
            <a:off x="5733493" y="4945732"/>
            <a:ext cx="3014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Privacy compromised!!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92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018F774-172D-C04B-917E-6CBC5AC6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6A9DEA-C199-4844-A2C1-CCCFFC62A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Oblivious</a:t>
            </a:r>
            <a:r>
              <a:rPr lang="zh-CN" altLang="en-US" dirty="0"/>
              <a:t> </a:t>
            </a:r>
            <a:r>
              <a:rPr lang="en-US" altLang="zh-CN" dirty="0"/>
              <a:t>Transfer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64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45" y="2353444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116" y="2353444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179512" y="1273324"/>
            <a:ext cx="2448272" cy="1224136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I want to get 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kumimoji="1" lang="zh-CN" altLang="en-US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2850745" y="294683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4799116" y="293533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Alice has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 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}</a:t>
                </a:r>
                <a:r>
                  <a:rPr kumimoji="1" lang="en-US" altLang="zh-CN" sz="2000" i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and 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Bob wants to get </a:t>
                </a:r>
                <a:r>
                  <a:rPr kumimoji="1" lang="en-US" altLang="zh-CN" sz="2000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1600" dirty="0">
                    <a:solidFill>
                      <a:schemeClr val="tx1"/>
                    </a:solidFill>
                    <a:latin typeface="+mn-lt"/>
                  </a:rPr>
                  <a:t>∈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{0,1}</a:t>
                </a:r>
              </a:p>
              <a:p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Alice may know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14:m>
                  <m:oMath xmlns:m="http://schemas.openxmlformats.org/officeDocument/2006/math">
                    <m:r>
                      <a:rPr lang="en-US" altLang="zh-CN" sz="1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𝛔</m:t>
                    </m:r>
                  </m:oMath>
                </a14:m>
                <a:endParaRPr lang="en-US" altLang="zh-CN" sz="1800" b="1" dirty="0">
                  <a:solidFill>
                    <a:schemeClr val="tx1"/>
                  </a:solidFill>
                  <a:latin typeface="+mn-lt"/>
                </a:endParaRPr>
              </a:p>
              <a:p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Bob may get both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1800" dirty="0">
                    <a:solidFill>
                      <a:schemeClr val="tx1"/>
                    </a:solidFill>
                    <a:latin typeface="+mn-lt"/>
                  </a:rPr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endParaRPr lang="en-US" altLang="zh-CN" sz="1800" b="1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  <a:blipFill>
                <a:blip r:embed="rId6"/>
                <a:stretch>
                  <a:fillRect l="-617" b="-8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716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Oblivious Transfer (OT)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BCC8F0A-3DB4-4875-9684-234CF8D97A6D}"/>
              </a:ext>
            </a:extLst>
          </p:cNvPr>
          <p:cNvSpPr txBox="1">
            <a:spLocks/>
          </p:cNvSpPr>
          <p:nvPr/>
        </p:nvSpPr>
        <p:spPr>
          <a:xfrm>
            <a:off x="427504" y="1321621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+mn-lt"/>
              </a:rPr>
              <a:t>Introduced by Michael O. Rabin, 1981</a:t>
            </a:r>
          </a:p>
          <a:p>
            <a:r>
              <a:rPr lang="en-US" altLang="zh-CN" sz="2000" dirty="0">
                <a:latin typeface="+mn-lt"/>
              </a:rPr>
              <a:t>Scenario: message transfer</a:t>
            </a:r>
          </a:p>
          <a:p>
            <a:pPr lvl="1"/>
            <a:r>
              <a:rPr lang="en-US" altLang="zh-CN" sz="1800" dirty="0">
                <a:latin typeface="+mn-lt"/>
              </a:rPr>
              <a:t>A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sender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has a message list </a:t>
            </a:r>
            <a:r>
              <a:rPr kumimoji="1" lang="en-US" altLang="zh-CN" sz="1800" b="1" dirty="0">
                <a:latin typeface="+mn-lt"/>
              </a:rPr>
              <a:t>{m</a:t>
            </a:r>
            <a:r>
              <a:rPr kumimoji="1" lang="en-US" altLang="zh-CN" sz="1800" b="1" baseline="-25000" dirty="0">
                <a:latin typeface="+mn-lt"/>
              </a:rPr>
              <a:t>0</a:t>
            </a:r>
            <a:r>
              <a:rPr kumimoji="1" lang="en-US" altLang="zh-CN" sz="1800" b="1" dirty="0">
                <a:latin typeface="+mn-lt"/>
              </a:rPr>
              <a:t>, m</a:t>
            </a:r>
            <a:r>
              <a:rPr kumimoji="1" lang="en-US" altLang="zh-CN" sz="1800" b="1" baseline="-25000" dirty="0">
                <a:latin typeface="+mn-lt"/>
              </a:rPr>
              <a:t>1</a:t>
            </a:r>
            <a:r>
              <a:rPr kumimoji="1" lang="en-US" altLang="zh-CN" sz="1800" b="1" dirty="0">
                <a:latin typeface="+mn-lt"/>
              </a:rPr>
              <a:t>, … , </a:t>
            </a:r>
            <a:r>
              <a:rPr kumimoji="1" lang="en-US" altLang="zh-CN" sz="1800" b="1" dirty="0" err="1">
                <a:latin typeface="+mn-lt"/>
              </a:rPr>
              <a:t>m</a:t>
            </a:r>
            <a:r>
              <a:rPr kumimoji="1" lang="en-US" altLang="zh-CN" sz="1800" b="1" baseline="-25000" dirty="0" err="1">
                <a:latin typeface="+mn-lt"/>
              </a:rPr>
              <a:t>n</a:t>
            </a:r>
            <a:r>
              <a:rPr kumimoji="1" lang="en-US" altLang="zh-CN" sz="1800" b="1" dirty="0">
                <a:latin typeface="+mn-lt"/>
              </a:rPr>
              <a:t>}</a:t>
            </a:r>
          </a:p>
          <a:p>
            <a:pPr lvl="1"/>
            <a:r>
              <a:rPr kumimoji="1" lang="en-US" altLang="zh-CN" sz="1800" dirty="0">
                <a:latin typeface="+mn-lt"/>
              </a:rPr>
              <a:t>A receiver wants to get </a:t>
            </a:r>
            <a:r>
              <a:rPr kumimoji="1" lang="en-US" altLang="zh-CN" sz="1800" b="1" dirty="0">
                <a:latin typeface="+mn-lt"/>
              </a:rPr>
              <a:t>k</a:t>
            </a:r>
            <a:r>
              <a:rPr kumimoji="1" lang="en-US" altLang="zh-CN" sz="1800" dirty="0">
                <a:latin typeface="+mn-lt"/>
              </a:rPr>
              <a:t> target messages from sender</a:t>
            </a:r>
          </a:p>
          <a:p>
            <a:pPr lvl="1"/>
            <a:endParaRPr kumimoji="1" lang="en-US" altLang="zh-CN" sz="1800" dirty="0">
              <a:latin typeface="+mn-lt"/>
            </a:endParaRPr>
          </a:p>
          <a:p>
            <a:r>
              <a:rPr kumimoji="1" lang="en-US" altLang="zh-CN" sz="2000" dirty="0">
                <a:latin typeface="+mn-lt"/>
              </a:rPr>
              <a:t>Properties: </a:t>
            </a:r>
            <a:r>
              <a:rPr kumimoji="1" lang="en-US" altLang="zh-CN" sz="1800" dirty="0">
                <a:latin typeface="+mn-lt"/>
              </a:rPr>
              <a:t>o</a:t>
            </a:r>
            <a:r>
              <a:rPr lang="en-US" altLang="zh-CN" sz="1800" dirty="0">
                <a:latin typeface="+mn-lt"/>
              </a:rPr>
              <a:t>blivious and secure</a:t>
            </a:r>
          </a:p>
          <a:p>
            <a:pPr lvl="1"/>
            <a:r>
              <a:rPr lang="en-US" altLang="zh-CN" sz="1800" dirty="0">
                <a:latin typeface="+mn-lt"/>
              </a:rPr>
              <a:t>Oblivious: sender </a:t>
            </a:r>
            <a:r>
              <a:rPr lang="en-US" altLang="zh-CN" sz="1800" b="1" dirty="0">
                <a:latin typeface="+mn-lt"/>
              </a:rPr>
              <a:t>cannot know which messages are received</a:t>
            </a:r>
          </a:p>
          <a:p>
            <a:pPr lvl="1"/>
            <a:r>
              <a:rPr lang="en-US" altLang="zh-CN" sz="1800" dirty="0">
                <a:latin typeface="+mn-lt"/>
                <a:ea typeface="DengXian" panose="02010600030101010101" pitchFamily="2" charset="-122"/>
              </a:rPr>
              <a:t>Secure: receiver can </a:t>
            </a:r>
            <a:r>
              <a:rPr lang="en-US" altLang="zh-CN" sz="1800" b="1" dirty="0">
                <a:latin typeface="+mn-lt"/>
                <a:ea typeface="DengXian" panose="02010600030101010101" pitchFamily="2" charset="-122"/>
              </a:rPr>
              <a:t>only get the target messages</a:t>
            </a:r>
          </a:p>
        </p:txBody>
      </p:sp>
    </p:spTree>
    <p:extLst>
      <p:ext uri="{BB962C8B-B14F-4D97-AF65-F5344CB8AC3E}">
        <p14:creationId xmlns:p14="http://schemas.microsoft.com/office/powerpoint/2010/main" val="2565714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1-out-of-2 OT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(one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solution)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2001785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6345080" y="258367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2EF3D8F-BEDD-40B9-A4AD-9543732157D7}"/>
              </a:ext>
            </a:extLst>
          </p:cNvPr>
          <p:cNvSpPr txBox="1">
            <a:spLocks/>
          </p:cNvSpPr>
          <p:nvPr/>
        </p:nvSpPr>
        <p:spPr>
          <a:xfrm>
            <a:off x="239473" y="941333"/>
            <a:ext cx="3250704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Scenario: </a:t>
            </a:r>
            <a:r>
              <a:rPr lang="en-US" altLang="zh-CN" sz="2000" b="1" dirty="0">
                <a:latin typeface="+mn-lt"/>
              </a:rPr>
              <a:t>RSA encryption</a:t>
            </a:r>
            <a:endParaRPr lang="en-US" altLang="zh-CN" sz="2200" b="1" dirty="0">
              <a:latin typeface="+mn-lt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1F191B8E-5368-4466-8628-D47100C5F522}"/>
              </a:ext>
            </a:extLst>
          </p:cNvPr>
          <p:cNvSpPr txBox="1">
            <a:spLocks/>
          </p:cNvSpPr>
          <p:nvPr/>
        </p:nvSpPr>
        <p:spPr>
          <a:xfrm>
            <a:off x="1111317" y="3030041"/>
            <a:ext cx="2302553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2 key pairs {K0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}, {K1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 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E1EAF04C-74ED-4E3D-8CD3-44AEF2281792}"/>
              </a:ext>
            </a:extLst>
          </p:cNvPr>
          <p:cNvSpPr txBox="1">
            <a:spLocks/>
          </p:cNvSpPr>
          <p:nvPr/>
        </p:nvSpPr>
        <p:spPr>
          <a:xfrm>
            <a:off x="5762912" y="343689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a random number </a:t>
            </a:r>
            <a:r>
              <a:rPr lang="en-US" altLang="zh-CN" sz="1400" b="1" dirty="0">
                <a:solidFill>
                  <a:schemeClr val="tx1"/>
                </a:solidFill>
                <a:latin typeface="+mn-lt"/>
              </a:rPr>
              <a:t>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 ← Enc(K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r)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BF5CD9D8-78D5-4A60-869D-ABCE6D58BE15}"/>
              </a:ext>
            </a:extLst>
          </p:cNvPr>
          <p:cNvSpPr txBox="1">
            <a:spLocks/>
          </p:cNvSpPr>
          <p:nvPr/>
        </p:nvSpPr>
        <p:spPr>
          <a:xfrm>
            <a:off x="1111317" y="3863820"/>
            <a:ext cx="260433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1FB5358A-9448-40D9-970D-CE4063243701}"/>
              </a:ext>
            </a:extLst>
          </p:cNvPr>
          <p:cNvSpPr txBox="1">
            <a:spLocks/>
          </p:cNvSpPr>
          <p:nvPr/>
        </p:nvSpPr>
        <p:spPr>
          <a:xfrm>
            <a:off x="5768840" y="497602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m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 ←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⊕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r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4634417-F1C8-4585-97F4-39157ACFDC69}"/>
              </a:ext>
            </a:extLst>
          </p:cNvPr>
          <p:cNvCxnSpPr>
            <a:cxnSpLocks/>
          </p:cNvCxnSpPr>
          <p:nvPr/>
        </p:nvCxnSpPr>
        <p:spPr>
          <a:xfrm flipV="1">
            <a:off x="3455876" y="33900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8D08ABD9-EE63-4038-879F-806CB24BAAF5}"/>
              </a:ext>
            </a:extLst>
          </p:cNvPr>
          <p:cNvSpPr txBox="1">
            <a:spLocks/>
          </p:cNvSpPr>
          <p:nvPr/>
        </p:nvSpPr>
        <p:spPr>
          <a:xfrm>
            <a:off x="3851920" y="3043244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endParaRPr lang="en-US" altLang="zh-CN" sz="1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2204A3E-BDCA-4020-AA89-6200AC365F34}"/>
              </a:ext>
            </a:extLst>
          </p:cNvPr>
          <p:cNvCxnSpPr>
            <a:cxnSpLocks/>
          </p:cNvCxnSpPr>
          <p:nvPr/>
        </p:nvCxnSpPr>
        <p:spPr>
          <a:xfrm flipV="1">
            <a:off x="3455876" y="3901418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5F0793D5-2576-4E16-AA7A-40A2C5EC106B}"/>
              </a:ext>
            </a:extLst>
          </p:cNvPr>
          <p:cNvSpPr txBox="1">
            <a:spLocks/>
          </p:cNvSpPr>
          <p:nvPr/>
        </p:nvSpPr>
        <p:spPr>
          <a:xfrm>
            <a:off x="4244643" y="358223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4AC5914-90F8-4D6F-B956-973DBF64EDBF}"/>
              </a:ext>
            </a:extLst>
          </p:cNvPr>
          <p:cNvCxnSpPr>
            <a:cxnSpLocks/>
          </p:cNvCxnSpPr>
          <p:nvPr/>
        </p:nvCxnSpPr>
        <p:spPr>
          <a:xfrm flipV="1">
            <a:off x="3455876" y="4975197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E1ADDF2E-87AF-4A1F-B728-BE11AE0F8C7A}"/>
              </a:ext>
            </a:extLst>
          </p:cNvPr>
          <p:cNvSpPr txBox="1">
            <a:spLocks/>
          </p:cNvSpPr>
          <p:nvPr/>
        </p:nvSpPr>
        <p:spPr>
          <a:xfrm>
            <a:off x="4074512" y="465736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4671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1-out-of-2 OT</a:t>
            </a:r>
            <a:r>
              <a:rPr lang="zh-CN" altLang="en-US" dirty="0"/>
              <a:t> </a:t>
            </a:r>
            <a:r>
              <a:rPr lang="en-US" altLang="zh-CN" dirty="0"/>
              <a:t>(Solution-2)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62897" y="6972483"/>
            <a:ext cx="8229600" cy="409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200" dirty="0"/>
          </a:p>
        </p:txBody>
      </p:sp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355395" y="1060601"/>
            <a:ext cx="1440160" cy="855649"/>
          </a:xfrm>
          <a:prstGeom prst="wedgeEllipseCallout">
            <a:avLst>
              <a:gd name="adj1" fmla="val 50496"/>
              <a:gd name="adj2" fmla="val 443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{m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0</a:t>
            </a:r>
            <a:r>
              <a:rPr kumimoji="1" lang="en-US" altLang="zh-CN" dirty="0">
                <a:solidFill>
                  <a:schemeClr val="tx1"/>
                </a:solidFill>
              </a:rPr>
              <a:t>, 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1</a:t>
            </a:r>
            <a:r>
              <a:rPr kumimoji="1" lang="en-US" altLang="zh-CN" dirty="0">
                <a:solidFill>
                  <a:schemeClr val="tx1"/>
                </a:solidFill>
              </a:rPr>
              <a:t>}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/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𝒑𝒖𝒃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𝒑𝒓𝒗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Select random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CN" sz="1400" b="1" baseline="-25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  <a:blipFill>
                <a:blip r:embed="rId6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4BF28B7-B6D2-9547-B61E-6CA87EC4054E}"/>
              </a:ext>
            </a:extLst>
          </p:cNvPr>
          <p:cNvCxnSpPr>
            <a:cxnSpLocks/>
          </p:cNvCxnSpPr>
          <p:nvPr/>
        </p:nvCxnSpPr>
        <p:spPr>
          <a:xfrm>
            <a:off x="3599892" y="304190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Genearte a key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𝒑𝒖𝒃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  <a:blipFill>
                <a:blip r:embed="rId8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D525119-D8A1-F049-98F8-D1C375491CFD}"/>
              </a:ext>
            </a:extLst>
          </p:cNvPr>
          <p:cNvCxnSpPr>
            <a:cxnSpLocks/>
          </p:cNvCxnSpPr>
          <p:nvPr/>
        </p:nvCxnSpPr>
        <p:spPr>
          <a:xfrm>
            <a:off x="3599892" y="38600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𝒐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  <a:blipFill>
                <a:blip r:embed="rId10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6527361-03A5-B041-A723-21554A96ABDC}"/>
              </a:ext>
            </a:extLst>
          </p:cNvPr>
          <p:cNvCxnSpPr>
            <a:cxnSpLocks/>
          </p:cNvCxnSpPr>
          <p:nvPr/>
        </p:nvCxnSpPr>
        <p:spPr>
          <a:xfrm>
            <a:off x="3599892" y="498192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  <a:blipFill>
                <a:blip r:embed="rId12"/>
                <a:stretch>
                  <a:fillRect l="-498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138D9A18-E442-774C-85C4-C704943AC0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1636971"/>
            <a:ext cx="720000" cy="720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D6BFA48-72F4-2C4E-8D32-663AD0D784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1633364"/>
            <a:ext cx="720000" cy="720000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D247ECF7-A586-7444-A8CA-08C8A0D9123A}"/>
              </a:ext>
            </a:extLst>
          </p:cNvPr>
          <p:cNvSpPr txBox="1">
            <a:spLocks/>
          </p:cNvSpPr>
          <p:nvPr/>
        </p:nvSpPr>
        <p:spPr>
          <a:xfrm>
            <a:off x="1902594" y="223036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21DBBAD0-CCD8-4249-A68B-6B8C87BFB0F9}"/>
              </a:ext>
            </a:extLst>
          </p:cNvPr>
          <p:cNvSpPr txBox="1">
            <a:spLocks/>
          </p:cNvSpPr>
          <p:nvPr/>
        </p:nvSpPr>
        <p:spPr>
          <a:xfrm>
            <a:off x="6345080" y="221525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161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More OT Protocols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A7915F9-17A0-4FC2-856C-ADE87DD19BFE}"/>
              </a:ext>
            </a:extLst>
          </p:cNvPr>
          <p:cNvSpPr txBox="1">
            <a:spLocks/>
          </p:cNvSpPr>
          <p:nvPr/>
        </p:nvSpPr>
        <p:spPr>
          <a:xfrm>
            <a:off x="457200" y="1179624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Different numbers of selected messages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1-out-of-2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1-out-of-n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k-out-of-n OT</a:t>
            </a:r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Implementation method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Non-adaptive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Publicly Verifiable</a:t>
            </a:r>
            <a:r>
              <a:rPr lang="zh-CN" altLang="en-US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…</a:t>
            </a:r>
            <a:endParaRPr lang="en-US" altLang="zh-CN" sz="1800" dirty="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060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DP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Differential privacy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164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577409" y="192139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299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90953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== </a:t>
            </a:r>
            <a:r>
              <a:rPr lang="zh-CN" altLang="en-US" sz="1667" dirty="0">
                <a:latin typeface="Candara"/>
                <a:cs typeface="Candara"/>
              </a:rPr>
              <a:t>“</a:t>
            </a:r>
            <a:r>
              <a:rPr lang="en-US" altLang="zh-CN" sz="1667" dirty="0">
                <a:latin typeface="Candara"/>
                <a:cs typeface="Candara"/>
              </a:rPr>
              <a:t>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Reject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7457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192209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56135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293296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1944418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77409" y="2729077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06552" y="2368339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77409" y="3100279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77409" y="2751401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380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0" y="1066445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Tom has 120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2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Allow user to perform a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random function M </a:t>
                </a:r>
                <a:r>
                  <a:rPr kumimoji="1" lang="en-US" altLang="zh-CN" sz="2000" dirty="0"/>
                  <a:t>on data set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 = {a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, … 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}</a:t>
                </a:r>
                <a:r>
                  <a:rPr kumimoji="1" lang="en-US" altLang="zh-CN" sz="2000" dirty="0"/>
                  <a:t>, but get nothing about any individual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entry of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</a:t>
                </a:r>
              </a:p>
              <a:p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20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2000" dirty="0"/>
                  <a:t>-DP if: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kumimoji="1" lang="en-US" altLang="zh-CN" sz="18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𝐏𝐫</m:t>
                        </m:r>
                        <m:d>
                          <m:d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d>
                              <m:dPr>
                                <m:ctrlP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</m:e>
                            </m:d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sup>
                    </m:sSup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kumimoji="1" lang="en-US" altLang="zh-CN" sz="1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𝐏𝐫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d>
                      <m:d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1800" b="1" dirty="0">
                    <a:solidFill>
                      <a:schemeClr val="tx1"/>
                    </a:solidFill>
                  </a:rPr>
                  <a:t> </a:t>
                </a:r>
                <a:br>
                  <a:rPr kumimoji="1" lang="en-US" altLang="zh-CN" sz="1800" b="1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For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all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datasets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and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𝐃</m:t>
                        </m:r>
                      </m:e>
                      <m:sup>
                        <m:r>
                          <a:rPr kumimoji="1" lang="en-US" altLang="zh-CN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that</m:t>
                    </m:r>
                    <m:r>
                      <a:rPr kumimoji="1" lang="en-US" altLang="zh-CN" b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𝐝𝐢𝐟𝐟𝐞𝐫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𝐨𝐧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𝐬𝐢𝐧𝐠𝐥𝐞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𝐞𝐥𝐞𝐦𝐞𝐧𝐭</m:t>
                    </m:r>
                  </m:oMath>
                </a14:m>
                <a:endParaRPr kumimoji="1" lang="en-US" altLang="zh-CN" sz="1800" b="1" dirty="0">
                  <a:solidFill>
                    <a:schemeClr val="tx1"/>
                  </a:solidFill>
                </a:endParaRPr>
              </a:p>
              <a:p>
                <a:r>
                  <a:rPr kumimoji="1" lang="en-US" altLang="zh-CN" sz="2000" dirty="0"/>
                  <a:t>Security properties</a:t>
                </a:r>
              </a:p>
              <a:p>
                <a:pPr lvl="1"/>
                <a:r>
                  <a:rPr kumimoji="1" lang="en-US" altLang="zh-CN" sz="1800" dirty="0"/>
                  <a:t>Robustness to post-processing</a:t>
                </a:r>
              </a:p>
              <a:p>
                <a:pPr lvl="2"/>
                <a:r>
                  <a:rPr kumimoji="1" lang="en-US" altLang="zh-CN" sz="1400" b="1" dirty="0"/>
                  <a:t>User can perform any operation on the result of </a:t>
                </a:r>
                <a:r>
                  <a:rPr kumimoji="1" lang="en-US" altLang="zh-CN" sz="14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400" b="1" dirty="0"/>
                  <a:t>, and get nothing about the individual entry of D</a:t>
                </a:r>
              </a:p>
              <a:p>
                <a:pPr lvl="1"/>
                <a:r>
                  <a:rPr kumimoji="1" lang="en-US" altLang="zh-CN" sz="18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Group privacy</a:t>
                </a:r>
              </a:p>
              <a:p>
                <a:pPr lvl="1"/>
                <a:endParaRPr kumimoji="1" lang="en-US" altLang="zh-CN" sz="18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  <a:blipFill>
                <a:blip r:embed="rId2"/>
                <a:stretch>
                  <a:fillRect l="-762" b="-78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1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Properties of 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Robustness to post-processing</a:t>
                </a:r>
              </a:p>
              <a:p>
                <a:pPr lvl="1"/>
                <a:r>
                  <a:rPr kumimoji="1" lang="en-US" altLang="zh-CN" sz="1800" dirty="0"/>
                  <a:t>User can perform </a:t>
                </a:r>
                <a:r>
                  <a:rPr kumimoji="1" lang="en-US" altLang="zh-CN" sz="1800" b="1" dirty="0">
                    <a:solidFill>
                      <a:srgbClr val="C00000"/>
                    </a:solidFill>
                  </a:rPr>
                  <a:t>any operation</a:t>
                </a:r>
                <a:r>
                  <a:rPr kumimoji="1" lang="en-US" altLang="zh-CN" sz="180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1800" dirty="0"/>
                  <a:t>on the result of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</a:p>
              <a:p>
                <a:r>
                  <a:rPr kumimoji="1" lang="en-US" altLang="zh-CN" sz="20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Let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 = (M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, … 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kumimoji="1" lang="en-US" altLang="zh-CN" sz="1800" dirty="0"/>
                  <a:t>If all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 on the same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pPr lvl="1"/>
                <a:r>
                  <a:rPr kumimoji="1" lang="en-US" altLang="zh-CN" sz="1800" dirty="0"/>
                  <a:t>If each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-25000" dirty="0"/>
                  <a:t>i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𝒎𝒂𝒙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r>
                  <a:rPr kumimoji="1" lang="en-US" altLang="zh-CN" sz="2000" dirty="0"/>
                  <a:t>Group privacy</a:t>
                </a:r>
              </a:p>
              <a:p>
                <a:pPr lvl="1"/>
                <a:r>
                  <a:rPr kumimoji="1" lang="en-US" altLang="zh-CN" sz="1800" dirty="0"/>
                  <a:t>If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one element</a:t>
                </a:r>
              </a:p>
              <a:p>
                <a:pPr lvl="1"/>
                <a:r>
                  <a:rPr kumimoji="1" lang="en-US" altLang="zh-CN" sz="1800" dirty="0"/>
                  <a:t>-&gt;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c</a:t>
                </a:r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</a:t>
                </a:r>
                <a:r>
                  <a:rPr kumimoji="1" lang="en-US" altLang="zh-CN" sz="1800" b="1" dirty="0"/>
                  <a:t>c</a:t>
                </a:r>
                <a:r>
                  <a:rPr kumimoji="1" lang="en-US" altLang="zh-CN" sz="1800" dirty="0"/>
                  <a:t> elements</a:t>
                </a:r>
              </a:p>
              <a:p>
                <a:pPr lvl="1"/>
                <a:endParaRPr kumimoji="1" lang="en-US" altLang="zh-CN" sz="20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  <a:blipFill>
                <a:blip r:embed="rId2"/>
                <a:stretch>
                  <a:fillRect l="-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78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How to Implement a </a:t>
            </a:r>
            <a:r>
              <a:rPr kumimoji="1" lang="en-US" altLang="zh-CN" dirty="0"/>
              <a:t>DP Algorithm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588047F-D544-454D-B52B-31EC2196C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Adding noisy to the function that we want to compute</a:t>
            </a:r>
          </a:p>
          <a:p>
            <a:pPr lvl="1"/>
            <a:r>
              <a:rPr kumimoji="1" lang="en-US" altLang="zh-CN" sz="1800" dirty="0"/>
              <a:t>Translate the function </a:t>
            </a:r>
            <a:r>
              <a:rPr kumimoji="1" lang="en-US" altLang="zh-CN" sz="1800" b="1" dirty="0"/>
              <a:t>f</a:t>
            </a:r>
            <a:r>
              <a:rPr kumimoji="1" lang="en-US" altLang="zh-CN" sz="1800" dirty="0"/>
              <a:t> to a </a:t>
            </a:r>
            <a:r>
              <a:rPr kumimoji="1" lang="en-US" altLang="zh-CN" sz="1800" dirty="0">
                <a:solidFill>
                  <a:schemeClr val="accent1"/>
                </a:solidFill>
              </a:rPr>
              <a:t>random algorithm</a:t>
            </a:r>
            <a:r>
              <a:rPr kumimoji="1" lang="en-US" altLang="zh-CN" sz="1800" dirty="0">
                <a:solidFill>
                  <a:srgbClr val="0096FF"/>
                </a:solidFill>
              </a:rPr>
              <a:t> </a:t>
            </a:r>
            <a:r>
              <a:rPr kumimoji="1" lang="en-US" altLang="zh-CN" sz="1800" b="1" dirty="0"/>
              <a:t>M</a:t>
            </a:r>
          </a:p>
          <a:p>
            <a:r>
              <a:rPr kumimoji="1" lang="en-US" altLang="zh-CN" sz="2000" dirty="0"/>
              <a:t>Existing Mechanism </a:t>
            </a:r>
          </a:p>
          <a:p>
            <a:pPr lvl="1"/>
            <a:r>
              <a:rPr kumimoji="1" lang="en-US" altLang="zh-CN" sz="1800" dirty="0"/>
              <a:t>Laplace mechanism</a:t>
            </a:r>
          </a:p>
          <a:p>
            <a:pPr lvl="1"/>
            <a:r>
              <a:rPr kumimoji="1" lang="en-US" altLang="zh-CN" sz="1800" dirty="0"/>
              <a:t>Gaussian mechanism</a:t>
            </a:r>
          </a:p>
          <a:p>
            <a:pPr lvl="1"/>
            <a:r>
              <a:rPr kumimoji="1" lang="en-US" altLang="zh-CN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281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When DP is Enabled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8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44" y="2961071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516" y="2921236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91447" y="2238129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92600" y="2786190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21743" y="2425452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92600" y="3157392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92600" y="2808514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92600" y="3593173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21743" y="3232435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92600" y="3964375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92600" y="3615497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15191" y="1930541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…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7849090-B857-3143-9D25-5ED5FB69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Secret</a:t>
            </a:r>
            <a:r>
              <a:rPr lang="zh-CN" altLang="en-US" dirty="0"/>
              <a:t> </a:t>
            </a:r>
            <a:r>
              <a:rPr lang="en-US" altLang="zh-CN" dirty="0"/>
              <a:t>Sharing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2243D02-01CE-3C4E-B537-242E21898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91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8084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Introduced by Adi Shamir, 1979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Insight: 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One point constructs infinite number of lines, two points construct only one line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Idea</a:t>
            </a:r>
            <a:r>
              <a:rPr kumimoji="1" lang="en-US" altLang="zh-CN" sz="2000" b="0" dirty="0">
                <a:latin typeface="+mn-lt"/>
              </a:rPr>
              <a:t>: Split a secret data into </a:t>
            </a:r>
            <a:r>
              <a:rPr kumimoji="1" lang="en-US" altLang="zh-CN" sz="2000" b="0" i="1" dirty="0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 shares, at least </a:t>
            </a:r>
            <a:r>
              <a:rPr kumimoji="1" lang="en-US" altLang="zh-CN" sz="2000" b="0" i="1" dirty="0">
                <a:latin typeface="+mn-lt"/>
              </a:rPr>
              <a:t>k</a:t>
            </a:r>
            <a:r>
              <a:rPr kumimoji="1" lang="en-US" altLang="zh-CN" sz="2000" b="0" dirty="0">
                <a:latin typeface="+mn-lt"/>
              </a:rPr>
              <a:t> shares can reconstruct the secret ((</a:t>
            </a:r>
            <a:r>
              <a:rPr kumimoji="1" lang="en-US" altLang="zh-CN" sz="2000" b="0" i="1" dirty="0" err="1">
                <a:latin typeface="+mn-lt"/>
              </a:rPr>
              <a:t>k</a:t>
            </a:r>
            <a:r>
              <a:rPr kumimoji="1" lang="en-US" altLang="zh-CN" sz="2000" b="0" dirty="0" err="1">
                <a:latin typeface="+mn-lt"/>
              </a:rPr>
              <a:t>,</a:t>
            </a:r>
            <a:r>
              <a:rPr kumimoji="1" lang="en-US" altLang="zh-CN" sz="2000" b="0" i="1" dirty="0" err="1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)-SS)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4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Secret-Share Creation: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7A71191-18C9-4E22-8823-9470AE4A5F44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3059832" y="2857500"/>
            <a:ext cx="2992363" cy="2231160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5DB78343-A18F-41AC-BFF1-ABDB8D60DAC8}"/>
              </a:ext>
            </a:extLst>
          </p:cNvPr>
          <p:cNvSpPr txBox="1">
            <a:spLocks/>
          </p:cNvSpPr>
          <p:nvPr/>
        </p:nvSpPr>
        <p:spPr>
          <a:xfrm rot="839739">
            <a:off x="4218388" y="2955833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2174247">
            <a:off x="4034343" y="352966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n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Mathematical operations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f(x) = S + a</a:t>
            </a:r>
            <a:r>
              <a:rPr kumimoji="1" lang="en-US" altLang="zh-CN" sz="1800" b="0" baseline="-25000" dirty="0">
                <a:latin typeface="+mn-lt"/>
              </a:rPr>
              <a:t>1</a:t>
            </a:r>
            <a:r>
              <a:rPr kumimoji="1" lang="en-US" altLang="zh-CN" sz="1800" b="0" dirty="0">
                <a:latin typeface="+mn-lt"/>
              </a:rPr>
              <a:t>x + a</a:t>
            </a:r>
            <a:r>
              <a:rPr kumimoji="1" lang="en-US" altLang="zh-CN" sz="1800" b="0" baseline="-25000" dirty="0">
                <a:latin typeface="+mn-lt"/>
              </a:rPr>
              <a:t>2</a:t>
            </a:r>
            <a:r>
              <a:rPr kumimoji="1" lang="en-US" altLang="zh-CN" sz="1800" b="0" dirty="0">
                <a:latin typeface="+mn-lt"/>
              </a:rPr>
              <a:t>x + ... + a</a:t>
            </a:r>
            <a:r>
              <a:rPr kumimoji="1" lang="en-US" altLang="zh-CN" sz="1800" b="0" baseline="-25000" dirty="0">
                <a:latin typeface="+mn-lt"/>
              </a:rPr>
              <a:t>k-1</a:t>
            </a:r>
            <a:r>
              <a:rPr kumimoji="1" lang="en-US" altLang="zh-CN" sz="1800" b="0" dirty="0">
                <a:latin typeface="+mn-lt"/>
              </a:rPr>
              <a:t>x</a:t>
            </a:r>
            <a:r>
              <a:rPr kumimoji="1" lang="en-US" altLang="zh-CN" sz="1800" b="0" baseline="30000" dirty="0">
                <a:latin typeface="+mn-lt"/>
              </a:rPr>
              <a:t>k-1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9408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696903">
            <a:off x="4209868" y="3391418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3659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911882">
            <a:off x="4269577" y="2980535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760798">
            <a:off x="4194164" y="340656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48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Pros and Cons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5796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An information-theoretically secure protocol (unconditionally secure, independent of adversary's computational capabilities → quantum-safe)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Ideal assumption (At least </a:t>
            </a:r>
            <a:r>
              <a:rPr kumimoji="1" lang="en-US" altLang="zh-CN" sz="2000" b="0" i="1" dirty="0">
                <a:solidFill>
                  <a:schemeClr val="tx1"/>
                </a:solidFill>
                <a:latin typeface="+mn-lt"/>
              </a:rPr>
              <a:t>k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 parts never collude)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Communication overhead </a:t>
            </a:r>
            <a:endParaRPr kumimoji="1" lang="en-US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329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B5F3CFD-CA4C-274A-BCD9-85ED66AE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Secure</a:t>
            </a:r>
            <a:r>
              <a:rPr lang="zh-CN" altLang="en-US" dirty="0"/>
              <a:t> </a:t>
            </a:r>
            <a:r>
              <a:rPr lang="en-US" altLang="zh-CN" dirty="0"/>
              <a:t>MPC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5D059E-AEED-F442-B3DC-FBA1B51C6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Multi-Party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7075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话气泡: 椭圆形 12">
            <a:extLst>
              <a:ext uri="{FF2B5EF4-FFF2-40B4-BE49-F238E27FC236}">
                <a16:creationId xmlns:a16="http://schemas.microsoft.com/office/drawing/2014/main" id="{93BABF0E-6F14-465F-AF89-8FF8C72E8D78}"/>
              </a:ext>
            </a:extLst>
          </p:cNvPr>
          <p:cNvSpPr/>
          <p:nvPr/>
        </p:nvSpPr>
        <p:spPr>
          <a:xfrm>
            <a:off x="2939006" y="1352575"/>
            <a:ext cx="2026735" cy="928861"/>
          </a:xfrm>
          <a:prstGeom prst="wedgeEllipseCallout">
            <a:avLst>
              <a:gd name="adj1" fmla="val -67591"/>
              <a:gd name="adj2" fmla="val 6168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86" y="3932538"/>
            <a:ext cx="8061211" cy="900442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Multiple parties (at least 2) work together to calculate a function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Enforce the </a:t>
            </a:r>
            <a:r>
              <a:rPr kumimoji="1" lang="en-US" altLang="zh-CN" sz="1800" b="1" dirty="0">
                <a:solidFill>
                  <a:schemeClr val="tx1"/>
                </a:solidFill>
                <a:latin typeface="+mn-lt"/>
              </a:rPr>
              <a:t>data privacy</a:t>
            </a:r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 for each party</a:t>
            </a:r>
            <a:endParaRPr kumimoji="1" lang="en-US" altLang="zh-CN" sz="18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BC8C30-5377-4CA5-92BB-D1FA88A9E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CE9466-894B-4789-9FCC-7914715D8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00" y="2016815"/>
            <a:ext cx="720000" cy="720000"/>
          </a:xfrm>
          <a:prstGeom prst="rect">
            <a:avLst/>
          </a:prstGeom>
        </p:spPr>
      </p:pic>
      <p:sp>
        <p:nvSpPr>
          <p:cNvPr id="7" name="对话气泡: 椭圆形 6">
            <a:extLst>
              <a:ext uri="{FF2B5EF4-FFF2-40B4-BE49-F238E27FC236}">
                <a16:creationId xmlns:a16="http://schemas.microsoft.com/office/drawing/2014/main" id="{860C843F-C456-4C71-B3D2-ECED38B47D95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1</a:t>
            </a:r>
            <a:endParaRPr lang="zh-CN" altLang="en-US" b="1" dirty="0"/>
          </a:p>
        </p:txBody>
      </p:sp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1A825723-F96C-4D6B-9BBA-959E75D1E5D7}"/>
              </a:ext>
            </a:extLst>
          </p:cNvPr>
          <p:cNvSpPr/>
          <p:nvPr/>
        </p:nvSpPr>
        <p:spPr>
          <a:xfrm>
            <a:off x="6758212" y="1453050"/>
            <a:ext cx="1440160" cy="720000"/>
          </a:xfrm>
          <a:prstGeom prst="wedgeEllipseCallout">
            <a:avLst>
              <a:gd name="adj1" fmla="val -68155"/>
              <a:gd name="adj2" fmla="val 4814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2</a:t>
            </a:r>
            <a:endParaRPr lang="zh-CN" altLang="en-US" b="1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A938378-C5DC-4606-9351-D78F37A62A27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94678391-F74F-43AA-BD47-9E2D10BC3B1C}"/>
              </a:ext>
            </a:extLst>
          </p:cNvPr>
          <p:cNvSpPr txBox="1">
            <a:spLocks/>
          </p:cNvSpPr>
          <p:nvPr/>
        </p:nvSpPr>
        <p:spPr>
          <a:xfrm>
            <a:off x="5833200" y="259870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对话气泡: 椭圆形 11">
            <a:extLst>
              <a:ext uri="{FF2B5EF4-FFF2-40B4-BE49-F238E27FC236}">
                <a16:creationId xmlns:a16="http://schemas.microsoft.com/office/drawing/2014/main" id="{0544FB5D-6925-4334-8A26-BC07B261105F}"/>
              </a:ext>
            </a:extLst>
          </p:cNvPr>
          <p:cNvSpPr/>
          <p:nvPr/>
        </p:nvSpPr>
        <p:spPr>
          <a:xfrm>
            <a:off x="2827606" y="1233256"/>
            <a:ext cx="2600826" cy="1154248"/>
          </a:xfrm>
          <a:prstGeom prst="wedgeEllipseCallout">
            <a:avLst>
              <a:gd name="adj1" fmla="val 60268"/>
              <a:gd name="adj2" fmla="val 4080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We want to calculate </a:t>
            </a:r>
          </a:p>
          <a:p>
            <a:pPr algn="ctr"/>
            <a:r>
              <a:rPr kumimoji="1" lang="en-US" altLang="zh-CN" b="1" dirty="0">
                <a:solidFill>
                  <a:srgbClr val="C1514D"/>
                </a:solidFill>
              </a:rPr>
              <a:t>f(data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1</a:t>
            </a:r>
            <a:r>
              <a:rPr kumimoji="1" lang="en-US" altLang="zh-CN" b="1" dirty="0">
                <a:solidFill>
                  <a:srgbClr val="C1514D"/>
                </a:solidFill>
              </a:rPr>
              <a:t>, 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2</a:t>
            </a:r>
            <a:r>
              <a:rPr kumimoji="1" lang="en-US" altLang="zh-CN" b="1" dirty="0">
                <a:solidFill>
                  <a:srgbClr val="C1514D"/>
                </a:solidFill>
              </a:rPr>
              <a:t>)</a:t>
            </a:r>
            <a:endParaRPr kumimoji="1" lang="zh-CN" altLang="en-US" b="1" dirty="0">
              <a:solidFill>
                <a:srgbClr val="C15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2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Millionaire Problem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6AFED3-AF8C-45B0-8E46-0A7CBB653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87093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A221FEB-37E8-4A6D-AD37-0B2CB4173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82" y="1383486"/>
            <a:ext cx="720000" cy="7200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1B459EF5-DA88-4477-80D6-A9501A56D253}"/>
              </a:ext>
            </a:extLst>
          </p:cNvPr>
          <p:cNvSpPr txBox="1">
            <a:spLocks/>
          </p:cNvSpPr>
          <p:nvPr/>
        </p:nvSpPr>
        <p:spPr>
          <a:xfrm>
            <a:off x="1835696" y="1980487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B8A9369-6A00-4CDE-9C9B-70719F87439A}"/>
              </a:ext>
            </a:extLst>
          </p:cNvPr>
          <p:cNvSpPr txBox="1">
            <a:spLocks/>
          </p:cNvSpPr>
          <p:nvPr/>
        </p:nvSpPr>
        <p:spPr>
          <a:xfrm>
            <a:off x="6278182" y="196537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D69E5C70-D6BE-4A82-9E5B-BF4CC623F909}"/>
              </a:ext>
            </a:extLst>
          </p:cNvPr>
          <p:cNvSpPr txBox="1">
            <a:spLocks/>
          </p:cNvSpPr>
          <p:nvPr/>
        </p:nvSpPr>
        <p:spPr>
          <a:xfrm>
            <a:off x="447848" y="2384181"/>
            <a:ext cx="3368056" cy="908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random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big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integer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</a:t>
            </a:r>
          </a:p>
          <a:p>
            <a:pPr lvl="1"/>
            <a:r>
              <a:rPr kumimoji="1" lang="en-US" altLang="zh-CN" sz="1400" dirty="0">
                <a:latin typeface="+mn-lt"/>
              </a:rPr>
              <a:t>K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enc{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pub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x}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BAA22A6-4F0E-4F80-9C1A-D7CEBDD81600}"/>
              </a:ext>
            </a:extLst>
          </p:cNvPr>
          <p:cNvSpPr txBox="1">
            <a:spLocks/>
          </p:cNvSpPr>
          <p:nvPr/>
        </p:nvSpPr>
        <p:spPr>
          <a:xfrm>
            <a:off x="5546757" y="2663630"/>
            <a:ext cx="3368056" cy="2055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Decrypt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with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prv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 ten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number: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c+2...c+10,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get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y2...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y10</a:t>
            </a:r>
          </a:p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prime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</a:t>
            </a:r>
          </a:p>
          <a:p>
            <a:pPr lvl="1"/>
            <a:r>
              <a:rPr kumimoji="1" lang="en-US" altLang="zh-CN" sz="1400" dirty="0">
                <a:latin typeface="+mn-lt"/>
              </a:rPr>
              <a:t>Calculate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d1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p,</a:t>
            </a:r>
            <a:r>
              <a:rPr kumimoji="1" lang="zh-CN" altLang="en-US" sz="1400" dirty="0">
                <a:latin typeface="+mn-lt"/>
              </a:rPr>
              <a:t> </a:t>
            </a:r>
            <a:br>
              <a:rPr kumimoji="1" lang="en-US" altLang="zh-CN" sz="1400" dirty="0">
                <a:latin typeface="+mn-lt"/>
              </a:rPr>
            </a:br>
            <a:r>
              <a:rPr kumimoji="1" lang="en-US" altLang="zh-CN" sz="1400" dirty="0">
                <a:latin typeface="+mn-lt"/>
              </a:rPr>
              <a:t>d2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...</a:t>
            </a:r>
          </a:p>
          <a:p>
            <a:pPr lvl="1"/>
            <a:r>
              <a:rPr kumimoji="1" lang="en-US" altLang="zh-CN" sz="1400" dirty="0">
                <a:latin typeface="+mn-lt"/>
              </a:rPr>
              <a:t>For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n=</a:t>
            </a:r>
            <a:r>
              <a:rPr kumimoji="1" lang="en-US" altLang="zh-CN" sz="1400" dirty="0" err="1">
                <a:latin typeface="+mn-lt"/>
              </a:rPr>
              <a:t>i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d</a:t>
            </a:r>
            <a:r>
              <a:rPr kumimoji="1" lang="en-US" altLang="zh-CN" sz="1400" baseline="-25000" dirty="0" err="1">
                <a:latin typeface="+mn-lt"/>
              </a:rPr>
              <a:t>n</a:t>
            </a:r>
            <a:r>
              <a:rPr kumimoji="1" lang="en-US" altLang="zh-CN" sz="1400" dirty="0">
                <a:latin typeface="+mn-lt"/>
              </a:rPr>
              <a:t>++,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other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change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F58E160-B522-4AAF-B395-BBD8CC228D3D}"/>
              </a:ext>
            </a:extLst>
          </p:cNvPr>
          <p:cNvSpPr txBox="1">
            <a:spLocks/>
          </p:cNvSpPr>
          <p:nvPr/>
        </p:nvSpPr>
        <p:spPr>
          <a:xfrm>
            <a:off x="447848" y="4748427"/>
            <a:ext cx="323278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Check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if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==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x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mod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p,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then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&gt;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else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>
                <a:latin typeface="+mn-lt"/>
                <a:ea typeface="等线" panose="02010600030101010101" pitchFamily="2" charset="-122"/>
              </a:rPr>
              <a:t>&lt;=</a:t>
            </a:r>
            <a:r>
              <a:rPr kumimoji="1" lang="zh-CN" altLang="en-US" sz="140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</a:t>
            </a:r>
            <a:endParaRPr kumimoji="1" lang="zh-CN" altLang="en-US" sz="1400" dirty="0">
              <a:latin typeface="+mn-lt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1B67E5C-570D-42E7-8FE7-E5B051B08EF2}"/>
              </a:ext>
            </a:extLst>
          </p:cNvPr>
          <p:cNvCxnSpPr>
            <a:cxnSpLocks/>
          </p:cNvCxnSpPr>
          <p:nvPr/>
        </p:nvCxnSpPr>
        <p:spPr>
          <a:xfrm flipV="1">
            <a:off x="3376344" y="3183266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B6EC289A-8F9C-48A8-A29F-D82F9C9DA51A}"/>
              </a:ext>
            </a:extLst>
          </p:cNvPr>
          <p:cNvSpPr txBox="1">
            <a:spLocks/>
          </p:cNvSpPr>
          <p:nvPr/>
        </p:nvSpPr>
        <p:spPr>
          <a:xfrm>
            <a:off x="4127849" y="279059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c=K-j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BF8E088-264D-49AA-A153-6DE46EAF4831}"/>
              </a:ext>
            </a:extLst>
          </p:cNvPr>
          <p:cNvCxnSpPr>
            <a:cxnSpLocks/>
          </p:cNvCxnSpPr>
          <p:nvPr/>
        </p:nvCxnSpPr>
        <p:spPr>
          <a:xfrm flipV="1">
            <a:off x="3376344" y="47052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FEED0728-9311-4FE2-8A3F-5B53124E0778}"/>
              </a:ext>
            </a:extLst>
          </p:cNvPr>
          <p:cNvSpPr txBox="1">
            <a:spLocks/>
          </p:cNvSpPr>
          <p:nvPr/>
        </p:nvSpPr>
        <p:spPr>
          <a:xfrm>
            <a:off x="4084542" y="432084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to 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FFFE3F68-CCF1-420F-8C9C-506E272C4D88}"/>
              </a:ext>
            </a:extLst>
          </p:cNvPr>
          <p:cNvSpPr txBox="1">
            <a:spLocks/>
          </p:cNvSpPr>
          <p:nvPr/>
        </p:nvSpPr>
        <p:spPr>
          <a:xfrm>
            <a:off x="239472" y="941333"/>
            <a:ext cx="7212847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Money: Bob has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, Alice has j,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 and j are between 1 to 10</a:t>
            </a:r>
            <a:endParaRPr lang="en-US" altLang="zh-CN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302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C2FFAB28-A2DB-4A52-87D7-C71D41CCC530}"/>
              </a:ext>
            </a:extLst>
          </p:cNvPr>
          <p:cNvSpPr txBox="1">
            <a:spLocks/>
          </p:cNvSpPr>
          <p:nvPr/>
        </p:nvSpPr>
        <p:spPr>
          <a:xfrm>
            <a:off x="457200" y="1263689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Semi-honest</a:t>
            </a:r>
            <a:r>
              <a:rPr lang="zh-CN" alt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adversary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Each party must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follow the protocol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Generic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Can securely compute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any functionality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Multi-party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Secret sharing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2-party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GC(Garbled Circuits) + OT(Oblivious Transfer)</a:t>
            </a:r>
            <a:endParaRPr lang="en-US" altLang="zh-CN" sz="1800" dirty="0">
              <a:latin typeface="+mn-lt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4150F29-8955-4788-9ED3-ED166EB6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29216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5CD4DA3-181A-0B4B-9729-8D12DDDC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36EBB3-9B25-8549-8F19-1D7E1C754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Homomorphic Encryption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9677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pPr lvl="1"/>
            <a:r>
              <a:rPr lang="en-US" altLang="zh-CN" sz="1600" b="0" dirty="0">
                <a:latin typeface="+mn-lt"/>
              </a:rPr>
              <a:t>Bob will get the data</a:t>
            </a: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id="{AF9353D9-6F57-4D18-B29C-6AAF07D2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50433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Homomorphic Encryption (HE)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39" y="2057198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088232" cy="788811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34139" y="2650592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2876384" y="3361557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2540481" y="3034993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CT=encrypt(Key, Data)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CD9FE46-D68B-4856-83D3-2EFCE88986C9}"/>
              </a:ext>
            </a:extLst>
          </p:cNvPr>
          <p:cNvCxnSpPr>
            <a:cxnSpLocks/>
          </p:cNvCxnSpPr>
          <p:nvPr/>
        </p:nvCxnSpPr>
        <p:spPr>
          <a:xfrm flipV="1">
            <a:off x="2876384" y="3803792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89669608-84BA-4BE8-8668-BA21D6F79539}"/>
              </a:ext>
            </a:extLst>
          </p:cNvPr>
          <p:cNvSpPr txBox="1">
            <a:spLocks/>
          </p:cNvSpPr>
          <p:nvPr/>
        </p:nvSpPr>
        <p:spPr>
          <a:xfrm>
            <a:off x="2540480" y="3487358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Function f()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8C3B7CE-9D55-4A5D-A9E8-471B6C251BCB}"/>
              </a:ext>
            </a:extLst>
          </p:cNvPr>
          <p:cNvCxnSpPr>
            <a:cxnSpLocks/>
          </p:cNvCxnSpPr>
          <p:nvPr/>
        </p:nvCxnSpPr>
        <p:spPr>
          <a:xfrm flipV="1">
            <a:off x="2876384" y="4441676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301F1149-7CC6-475E-9E03-A696D1D0180A}"/>
              </a:ext>
            </a:extLst>
          </p:cNvPr>
          <p:cNvSpPr txBox="1">
            <a:spLocks/>
          </p:cNvSpPr>
          <p:nvPr/>
        </p:nvSpPr>
        <p:spPr>
          <a:xfrm>
            <a:off x="2267744" y="4080793"/>
            <a:ext cx="3851163" cy="33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CT'= Evaluate(f, CT) = Encrypt(Key, f(Data))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01D412C0-4858-4471-851E-063629D8D810}"/>
              </a:ext>
            </a:extLst>
          </p:cNvPr>
          <p:cNvSpPr txBox="1">
            <a:spLocks/>
          </p:cNvSpPr>
          <p:nvPr/>
        </p:nvSpPr>
        <p:spPr>
          <a:xfrm>
            <a:off x="1107778" y="4820187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Get f(Data) = Decrypt(Key, CT')</a:t>
            </a:r>
          </a:p>
        </p:txBody>
      </p:sp>
    </p:spTree>
    <p:extLst>
      <p:ext uri="{BB962C8B-B14F-4D97-AF65-F5344CB8AC3E}">
        <p14:creationId xmlns:p14="http://schemas.microsoft.com/office/powerpoint/2010/main" val="12076673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SWHE and FHE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latin typeface="+mn-lt"/>
                  </a:rPr>
                  <a:t>HE: Homomorphic Encryption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𝑬𝒗𝒂𝒍</m:t>
                        </m:r>
                      </m:e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</m:oMath>
                </a14:m>
                <a:endParaRPr lang="en-US" altLang="zh-CN" sz="1800" b="1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SWHE: </a:t>
                </a:r>
                <a:r>
                  <a:rPr lang="en-US" altLang="zh-CN" sz="2000" dirty="0" err="1">
                    <a:latin typeface="+mn-lt"/>
                  </a:rPr>
                  <a:t>SomeWhat</a:t>
                </a:r>
                <a:r>
                  <a:rPr lang="en-US" altLang="zh-CN" sz="2000" dirty="0">
                    <a:latin typeface="+mn-lt"/>
                  </a:rPr>
                  <a:t>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b="1" dirty="0">
                    <a:latin typeface="+mn-lt"/>
                  </a:rPr>
                  <a:t>limited</a:t>
                </a:r>
                <a:r>
                  <a:rPr lang="en-US" altLang="zh-CN" sz="1800" dirty="0">
                    <a:latin typeface="+mn-lt"/>
                  </a:rPr>
                  <a:t> kinds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and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times of operation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altLang="zh-CN" sz="1800" b="1" baseline="-250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RSA)</a:t>
                </a:r>
                <a:endParaRPr lang="en-US" altLang="zh-CN" sz="1800" baseline="-25000" dirty="0">
                  <a:latin typeface="+mn-l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</a:t>
                </a:r>
                <a:r>
                  <a:rPr lang="en-US" altLang="zh-CN" sz="1800" dirty="0" err="1">
                    <a:latin typeface="+mn-lt"/>
                  </a:rPr>
                  <a:t>Paillier</a:t>
                </a:r>
                <a:r>
                  <a:rPr lang="en-US" altLang="zh-CN" sz="1800" dirty="0">
                    <a:latin typeface="+mn-lt"/>
                  </a:rPr>
                  <a:t>)</a:t>
                </a:r>
                <a:r>
                  <a:rPr lang="zh-CN" altLang="en-US" sz="1800" dirty="0">
                    <a:latin typeface="+mn-lt"/>
                  </a:rPr>
                  <a:t> </a:t>
                </a:r>
                <a:endParaRPr lang="en-US" altLang="zh-CN" sz="1800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FHE: Full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dirty="0">
                    <a:solidFill>
                      <a:srgbClr val="0096FF"/>
                    </a:solidFill>
                    <a:latin typeface="+mn-lt"/>
                  </a:rPr>
                  <a:t>all</a:t>
                </a:r>
                <a:r>
                  <a:rPr lang="en-US" altLang="zh-CN" sz="1800" dirty="0">
                    <a:latin typeface="+mn-lt"/>
                  </a:rPr>
                  <a:t> kinds of operations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Addition and multiplication</a:t>
                </a:r>
              </a:p>
            </p:txBody>
          </p:sp>
        </mc:Choice>
        <mc:Fallback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  <a:blipFill>
                <a:blip r:embed="rId3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6431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302A989-59B1-E348-AC0D-421F24F9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TEE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A6D60AE-B20B-1E49-8C34-7C461FE78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095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Problem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Trusted Execution Environment (TEE)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en-US" altLang="zh-CN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enclave</a:t>
            </a:r>
            <a:r>
              <a:rPr kumimoji="1" lang="en-US" altLang="zh-CN" b="1" dirty="0">
                <a:solidFill>
                  <a:schemeClr val="tx1"/>
                </a:solidFill>
              </a:rPr>
              <a:t>!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strike="sngStrike" dirty="0">
                <a:latin typeface="+mn-lt"/>
              </a:rPr>
              <a:t>Naïve method: Sending Data to Bob</a:t>
            </a:r>
          </a:p>
          <a:p>
            <a:r>
              <a:rPr lang="en-US" altLang="zh-CN" sz="2000" dirty="0">
                <a:latin typeface="+mn-lt"/>
              </a:rPr>
              <a:t>Bob cloud construct an</a:t>
            </a:r>
            <a:r>
              <a:rPr lang="zh-CN" altLang="en-US" sz="2000" dirty="0">
                <a:latin typeface="+mn-lt"/>
              </a:rPr>
              <a:t> </a:t>
            </a:r>
            <a:r>
              <a:rPr lang="en-US" altLang="zh-CN" sz="2000" dirty="0">
                <a:latin typeface="+mn-lt"/>
              </a:rPr>
              <a:t>enclave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748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80743D-09D2-EB4D-B711-2076F127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TEE:</a:t>
            </a:r>
            <a:r>
              <a:rPr lang="zh-CN" altLang="en-US" dirty="0"/>
              <a:t> </a:t>
            </a:r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3C9225-783C-544C-8C82-9CE98DFB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5332"/>
            <a:ext cx="8229600" cy="3704658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Widely deployed </a:t>
            </a:r>
            <a:r>
              <a:rPr kumimoji="1" lang="en-US" altLang="zh-CN" sz="1800" dirty="0">
                <a:latin typeface="+mn-lt"/>
              </a:rPr>
              <a:t>on</a:t>
            </a:r>
            <a:r>
              <a:rPr kumimoji="1" lang="en" altLang="zh-CN" sz="1800" dirty="0">
                <a:latin typeface="+mn-lt"/>
              </a:rPr>
              <a:t> mobile devices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Every Android device must deploy TEE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Mostly based on ARM </a:t>
            </a:r>
            <a:r>
              <a:rPr kumimoji="1" lang="en" altLang="zh-CN" sz="1800" dirty="0" err="1">
                <a:latin typeface="+mn-lt"/>
              </a:rPr>
              <a:t>TrustZone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An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isolated</a:t>
            </a:r>
            <a:r>
              <a:rPr kumimoji="1" lang="en" altLang="zh-CN" sz="1800" dirty="0">
                <a:latin typeface="+mn-lt"/>
              </a:rPr>
              <a:t> &amp;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privileged</a:t>
            </a:r>
            <a:r>
              <a:rPr kumimoji="1" lang="en" altLang="zh-CN" sz="1800" dirty="0">
                <a:latin typeface="+mn-lt"/>
              </a:rPr>
              <a:t> environment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TEE c</a:t>
            </a:r>
            <a:r>
              <a:rPr kumimoji="1" lang="en-US" altLang="zh-CN" sz="1800" dirty="0">
                <a:latin typeface="+mn-lt"/>
              </a:rPr>
              <a:t>an</a:t>
            </a:r>
            <a:r>
              <a:rPr kumimoji="1" lang="en" altLang="zh-CN" sz="1800" dirty="0">
                <a:latin typeface="+mn-lt"/>
              </a:rPr>
              <a:t> access all </a:t>
            </a:r>
            <a:r>
              <a:rPr kumimoji="1" lang="en-US" altLang="zh-CN" sz="1800" dirty="0">
                <a:latin typeface="+mn-lt"/>
              </a:rPr>
              <a:t>DRAM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&amp;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peripherals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REE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cannot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access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TEE's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resources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Designed to be secured and small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For</a:t>
            </a:r>
            <a:r>
              <a:rPr kumimoji="1" lang="en" altLang="zh-CN" sz="1800" dirty="0">
                <a:latin typeface="+mn-lt"/>
              </a:rPr>
              <a:t> </a:t>
            </a:r>
            <a:r>
              <a:rPr kumimoji="1" lang="en" altLang="zh-CN" sz="1800" dirty="0" err="1">
                <a:latin typeface="+mn-lt"/>
              </a:rPr>
              <a:t>secur</a:t>
            </a:r>
            <a:r>
              <a:rPr kumimoji="1" lang="en-US" altLang="zh-CN" sz="1800" dirty="0" err="1">
                <a:latin typeface="+mn-lt"/>
              </a:rPr>
              <a:t>ity</a:t>
            </a:r>
            <a:r>
              <a:rPr kumimoji="1" lang="en-US" altLang="zh-CN" sz="1800" dirty="0">
                <a:latin typeface="+mn-lt"/>
              </a:rPr>
              <a:t>-</a:t>
            </a:r>
            <a:r>
              <a:rPr kumimoji="1" lang="en" altLang="zh-CN" sz="1800" dirty="0">
                <a:latin typeface="+mn-lt"/>
              </a:rPr>
              <a:t>critical tasks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(e.g.,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fingerprint</a:t>
            </a:r>
            <a:r>
              <a:rPr kumimoji="1" lang="zh-CN" altLang="en-US" sz="1800" dirty="0">
                <a:latin typeface="+mn-lt"/>
              </a:rPr>
              <a:t> </a:t>
            </a:r>
            <a:br>
              <a:rPr kumimoji="1" lang="en-US" altLang="zh-CN" sz="1800" dirty="0">
                <a:latin typeface="+mn-lt"/>
              </a:rPr>
            </a:br>
            <a:r>
              <a:rPr kumimoji="1" lang="en-US" altLang="zh-CN" sz="1800" dirty="0">
                <a:latin typeface="+mn-lt"/>
              </a:rPr>
              <a:t>checker,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mobile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payment,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etc.)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1A6CC7-9D9E-D341-95E6-BD2CDDA2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58F36-BA48-7947-BBF5-E9AE169EA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398" y="1633364"/>
            <a:ext cx="3847210" cy="28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0AB3D-9AEE-0B49-8520-309D2F39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pc="57" dirty="0"/>
              <a:t>Two</a:t>
            </a:r>
            <a:r>
              <a:rPr lang="zh-CN" altLang="en-US" spc="57" dirty="0"/>
              <a:t> </a:t>
            </a:r>
            <a:r>
              <a:rPr lang="en-US" altLang="zh-CN" spc="57" dirty="0"/>
              <a:t>Features</a:t>
            </a:r>
            <a:r>
              <a:rPr lang="zh-CN" altLang="en-US" spc="57" dirty="0"/>
              <a:t> </a:t>
            </a:r>
            <a:r>
              <a:rPr lang="en-US" altLang="zh-CN" spc="57" dirty="0"/>
              <a:t>of</a:t>
            </a:r>
            <a:r>
              <a:rPr lang="zh-CN" altLang="en-US" spc="57" dirty="0"/>
              <a:t> </a:t>
            </a:r>
            <a:r>
              <a:rPr lang="en-US" altLang="zh-CN" spc="57" dirty="0"/>
              <a:t>TEE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B3956-47F3-2D40-98EB-5BE6834CE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Minimal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TCB: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software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trusted</a:t>
            </a:r>
          </a:p>
          <a:p>
            <a:pPr marL="645750" lvl="1">
              <a:buFontTx/>
              <a:buChar char="-"/>
            </a:pP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  <a:endParaRPr kumimoji="1" lang="en-US" altLang="zh-CN" b="0" dirty="0"/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Some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can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prevent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physical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attacks</a:t>
            </a:r>
          </a:p>
          <a:p>
            <a:pPr marL="645750" lvl="1">
              <a:buFontTx/>
              <a:buChar char="-"/>
            </a:pP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memory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</a:t>
            </a:r>
            <a:r>
              <a:rPr kumimoji="1" lang="en-US" altLang="zh-CN" dirty="0"/>
              <a:t>cryption</a:t>
            </a:r>
            <a:endParaRPr kumimoji="1" lang="en-US" altLang="zh-CN" b="0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attestation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Prove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itself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users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Usually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SSL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establish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secure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channel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network</a:t>
            </a:r>
          </a:p>
          <a:p>
            <a:pPr marL="285750" indent="-2857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98DA33-0CE0-384C-A0EB-59562709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209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Different TEEs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2D96A1-BE44-3E4F-8D54-20A069052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1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b="0" dirty="0">
                <a:latin typeface="+mn-lt"/>
              </a:rPr>
              <a:t>Software TEE</a:t>
            </a:r>
          </a:p>
          <a:p>
            <a:pPr lvl="1"/>
            <a:r>
              <a:rPr kumimoji="1" lang="en-US" altLang="zh-CN" sz="1800" dirty="0">
                <a:latin typeface="+mn-lt"/>
              </a:rPr>
              <a:t>VM-based TEE</a:t>
            </a:r>
          </a:p>
          <a:p>
            <a:pPr lvl="1"/>
            <a:r>
              <a:rPr kumimoji="1" lang="en-US" altLang="zh-CN" sz="1800" dirty="0">
                <a:latin typeface="+mn-lt"/>
              </a:rPr>
              <a:t>Same privilege protection</a:t>
            </a:r>
          </a:p>
          <a:p>
            <a:r>
              <a:rPr kumimoji="1" lang="en-US" altLang="zh-CN" sz="2000" b="0" dirty="0">
                <a:latin typeface="+mn-lt"/>
              </a:rPr>
              <a:t>ARM </a:t>
            </a:r>
            <a:r>
              <a:rPr kumimoji="1" lang="en-US" altLang="zh-CN" sz="2000" b="0" dirty="0" err="1">
                <a:latin typeface="+mn-lt"/>
              </a:rPr>
              <a:t>TrustZone</a:t>
            </a:r>
            <a:endParaRPr kumimoji="1" lang="en-US" altLang="zh-CN" sz="2000" b="0" dirty="0">
              <a:latin typeface="+mn-lt"/>
            </a:endParaRPr>
          </a:p>
          <a:p>
            <a:r>
              <a:rPr kumimoji="1" lang="en-US" altLang="zh-CN" sz="2000" b="0" dirty="0">
                <a:latin typeface="+mn-lt"/>
              </a:rPr>
              <a:t>Intel SGX</a:t>
            </a:r>
          </a:p>
          <a:p>
            <a:r>
              <a:rPr kumimoji="1" lang="en-US" altLang="zh-CN" sz="2000" b="0" dirty="0">
                <a:latin typeface="+mn-lt"/>
              </a:rPr>
              <a:t>AMD SME/SEV</a:t>
            </a:r>
          </a:p>
          <a:p>
            <a:r>
              <a:rPr kumimoji="1" lang="en-US" altLang="zh-CN" sz="2000" b="0" dirty="0">
                <a:latin typeface="+mn-lt"/>
              </a:rPr>
              <a:t>SANCTUM</a:t>
            </a:r>
          </a:p>
          <a:p>
            <a:pPr lvl="1"/>
            <a:endParaRPr kumimoji="1" lang="en-US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14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Security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758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kumimoji="1" lang="en-US" altLang="zh-CN" sz="2800" dirty="0"/>
              <a:t>2 Steps towards Building a More Secure System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1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1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9959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Guard typically provides: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Authentication</a:t>
            </a:r>
            <a:r>
              <a:rPr kumimoji="1" lang="en-US" altLang="zh-CN" dirty="0"/>
              <a:t>: is the principal who they claim to be?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en-US" altLang="zh-CN" dirty="0"/>
              <a:t>: does principal have access to perform request on resource?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6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TaintDroid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9348"/>
            <a:ext cx="7396117" cy="352839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047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 the Input Data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3324"/>
            <a:ext cx="9144000" cy="416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223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985292"/>
            <a:ext cx="6480720" cy="463434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/>
          <a:p>
            <a:r>
              <a:rPr kumimoji="1" lang="en-US" altLang="zh-CN" dirty="0"/>
              <a:t>Diffie-Hellman Key Exchange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Man-in-the-Middle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36929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Control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Flow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Integrity</a:t>
            </a:r>
          </a:p>
        </p:txBody>
      </p:sp>
    </p:spTree>
    <p:extLst>
      <p:ext uri="{BB962C8B-B14F-4D97-AF65-F5344CB8AC3E}">
        <p14:creationId xmlns:p14="http://schemas.microsoft.com/office/powerpoint/2010/main" val="1096995372"/>
      </p:ext>
    </p:extLst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Network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62545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without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/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2EF469-7546-0C49-874A-C4E4130C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9308"/>
            <a:ext cx="7950200" cy="4114800"/>
          </a:xfrm>
          <a:prstGeom prst="rect">
            <a:avLst/>
          </a:prstGeom>
        </p:spPr>
      </p:pic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ADA4870-683D-5147-9CD0-BDBCC52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A13565CB-562B-3F4A-85ED-2ED602BD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0E2A52E7-96F0-BD49-99D2-D9A40CD5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put()</a:t>
            </a:r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E1B7BD93-4680-8744-9CFD-BCF111397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0" y="1562100"/>
            <a:ext cx="7920038" cy="330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46DB482-4FCD-6B4E-A966-E6C770230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56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D67C0D2F-511D-3948-8831-F0BE03B6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get()</a:t>
            </a: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DA797117-EAEB-234B-8614-3B930549D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54" y="1346597"/>
            <a:ext cx="8065294" cy="359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307D2A0-6EE6-A340-975C-35CAA97E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698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>
            <a:extLst>
              <a:ext uri="{FF2B5EF4-FFF2-40B4-BE49-F238E27FC236}">
                <a16:creationId xmlns:a16="http://schemas.microsoft.com/office/drawing/2014/main" id="{96B10638-877C-E841-B531-2609D3D3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67803"/>
            <a:ext cx="7886700" cy="994172"/>
          </a:xfrm>
        </p:spPr>
        <p:txBody>
          <a:bodyPr/>
          <a:lstStyle/>
          <a:p>
            <a:pPr eaLnBrk="1" hangingPunct="1"/>
            <a:r>
              <a:rPr lang="en-US" altLang="zh-CN" dirty="0"/>
              <a:t>Lookups take O(</a:t>
            </a:r>
            <a:r>
              <a:rPr lang="en-US" altLang="zh-CN" i="1" dirty="0">
                <a:latin typeface="Times New Roman" panose="02020603050405020304" pitchFamily="18" charset="0"/>
              </a:rPr>
              <a:t>log(N)</a:t>
            </a:r>
            <a:r>
              <a:rPr lang="en-US" altLang="zh-CN" dirty="0"/>
              <a:t>) hops</a:t>
            </a:r>
          </a:p>
        </p:txBody>
      </p:sp>
      <p:pic>
        <p:nvPicPr>
          <p:cNvPr id="81923" name="Picture 4">
            <a:extLst>
              <a:ext uri="{FF2B5EF4-FFF2-40B4-BE49-F238E27FC236}">
                <a16:creationId xmlns:a16="http://schemas.microsoft.com/office/drawing/2014/main" id="{42CBF9C7-DC48-9249-A893-E7ECD0256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183482"/>
            <a:ext cx="7668815" cy="412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69807E6-1C95-C640-83F9-8D293DE2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2212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A055A4C9-C53D-6949-B2B9-75AE7A0B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Failures might cause incorrect lookup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0D0180-9681-A148-8CE2-A3C90372B2EE}"/>
              </a:ext>
            </a:extLst>
          </p:cNvPr>
          <p:cNvSpPr/>
          <p:nvPr/>
        </p:nvSpPr>
        <p:spPr>
          <a:xfrm>
            <a:off x="2700337" y="1777604"/>
            <a:ext cx="3671888" cy="2753915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A29E5-131D-D047-BF58-336F46A7CED3}"/>
              </a:ext>
            </a:extLst>
          </p:cNvPr>
          <p:cNvSpPr/>
          <p:nvPr/>
        </p:nvSpPr>
        <p:spPr>
          <a:xfrm>
            <a:off x="2051448" y="4045744"/>
            <a:ext cx="935831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8A9BB5-F9A7-9D4D-82CB-834C8AD3877E}"/>
              </a:ext>
            </a:extLst>
          </p:cNvPr>
          <p:cNvSpPr/>
          <p:nvPr/>
        </p:nvSpPr>
        <p:spPr>
          <a:xfrm>
            <a:off x="1691879" y="3451623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9FA25-7CBC-9142-8E56-37CF7A1EC68F}"/>
              </a:ext>
            </a:extLst>
          </p:cNvPr>
          <p:cNvSpPr/>
          <p:nvPr/>
        </p:nvSpPr>
        <p:spPr>
          <a:xfrm>
            <a:off x="1619251" y="2533650"/>
            <a:ext cx="937022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436026-331D-0943-A5A3-B435D084B778}"/>
              </a:ext>
            </a:extLst>
          </p:cNvPr>
          <p:cNvSpPr/>
          <p:nvPr/>
        </p:nvSpPr>
        <p:spPr>
          <a:xfrm>
            <a:off x="1907382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6FF7A2-1A82-7F45-8C3B-8F92CDD8D9EA}"/>
              </a:ext>
            </a:extLst>
          </p:cNvPr>
          <p:cNvSpPr/>
          <p:nvPr/>
        </p:nvSpPr>
        <p:spPr>
          <a:xfrm>
            <a:off x="2844404" y="1398985"/>
            <a:ext cx="935831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322420-C8E2-5A47-BB7E-A90E3CCDA62A}"/>
              </a:ext>
            </a:extLst>
          </p:cNvPr>
          <p:cNvSpPr/>
          <p:nvPr/>
        </p:nvSpPr>
        <p:spPr>
          <a:xfrm>
            <a:off x="5507832" y="1453754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F50089F0-E76C-FF4E-813B-25030B9FFB33}"/>
              </a:ext>
            </a:extLst>
          </p:cNvPr>
          <p:cNvSpPr/>
          <p:nvPr/>
        </p:nvSpPr>
        <p:spPr>
          <a:xfrm>
            <a:off x="2865835" y="3599260"/>
            <a:ext cx="542925" cy="594122"/>
          </a:xfrm>
          <a:custGeom>
            <a:avLst/>
            <a:gdLst>
              <a:gd name="connsiteX0" fmla="*/ 542751 w 542751"/>
              <a:gd name="connsiteY0" fmla="*/ 792456 h 792456"/>
              <a:gd name="connsiteX1" fmla="*/ 401636 w 542751"/>
              <a:gd name="connsiteY1" fmla="*/ 141122 h 792456"/>
              <a:gd name="connsiteX2" fmla="*/ 0 w 542751"/>
              <a:gd name="connsiteY2" fmla="*/ 0 h 79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751" h="792456">
                <a:moveTo>
                  <a:pt x="542751" y="792456"/>
                </a:moveTo>
                <a:cubicBezTo>
                  <a:pt x="517422" y="532827"/>
                  <a:pt x="492094" y="273198"/>
                  <a:pt x="401636" y="141122"/>
                </a:cubicBezTo>
                <a:cubicBezTo>
                  <a:pt x="311178" y="9046"/>
                  <a:pt x="0" y="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17EA28F-130D-9B42-9DB4-4E55DAB4ACB6}"/>
              </a:ext>
            </a:extLst>
          </p:cNvPr>
          <p:cNvSpPr/>
          <p:nvPr/>
        </p:nvSpPr>
        <p:spPr>
          <a:xfrm>
            <a:off x="3440906" y="2027635"/>
            <a:ext cx="653654" cy="2174081"/>
          </a:xfrm>
          <a:custGeom>
            <a:avLst/>
            <a:gdLst>
              <a:gd name="connsiteX0" fmla="*/ 0 w 653253"/>
              <a:gd name="connsiteY0" fmla="*/ 2898434 h 2898434"/>
              <a:gd name="connsiteX1" fmla="*/ 651302 w 653253"/>
              <a:gd name="connsiteY1" fmla="*/ 1432934 h 2898434"/>
              <a:gd name="connsiteX2" fmla="*/ 206246 w 653253"/>
              <a:gd name="connsiteY2" fmla="*/ 0 h 289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253" h="2898434">
                <a:moveTo>
                  <a:pt x="0" y="2898434"/>
                </a:moveTo>
                <a:cubicBezTo>
                  <a:pt x="308464" y="2407220"/>
                  <a:pt x="616928" y="1916006"/>
                  <a:pt x="651302" y="1432934"/>
                </a:cubicBezTo>
                <a:cubicBezTo>
                  <a:pt x="685676" y="949862"/>
                  <a:pt x="255094" y="202637"/>
                  <a:pt x="206246" y="0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072B881-00DA-9E4B-B85C-BAD0CC1EAF52}"/>
              </a:ext>
            </a:extLst>
          </p:cNvPr>
          <p:cNvSpPr/>
          <p:nvPr/>
        </p:nvSpPr>
        <p:spPr>
          <a:xfrm>
            <a:off x="2821782" y="2826544"/>
            <a:ext cx="927497" cy="1375172"/>
          </a:xfrm>
          <a:custGeom>
            <a:avLst/>
            <a:gdLst>
              <a:gd name="connsiteX0" fmla="*/ 597026 w 927178"/>
              <a:gd name="connsiteY0" fmla="*/ 1834589 h 1834589"/>
              <a:gd name="connsiteX1" fmla="*/ 900967 w 927178"/>
              <a:gd name="connsiteY1" fmla="*/ 705611 h 1834589"/>
              <a:gd name="connsiteX2" fmla="*/ 0 w 927178"/>
              <a:gd name="connsiteY2" fmla="*/ 0 h 183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78" h="1834589">
                <a:moveTo>
                  <a:pt x="597026" y="1834589"/>
                </a:moveTo>
                <a:cubicBezTo>
                  <a:pt x="798748" y="1422982"/>
                  <a:pt x="1000471" y="1011376"/>
                  <a:pt x="900967" y="705611"/>
                </a:cubicBezTo>
                <a:cubicBezTo>
                  <a:pt x="801463" y="399846"/>
                  <a:pt x="32565" y="7237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5E7A5696-5D3E-D54F-8718-EE715F8FEE7E}"/>
              </a:ext>
            </a:extLst>
          </p:cNvPr>
          <p:cNvSpPr/>
          <p:nvPr/>
        </p:nvSpPr>
        <p:spPr>
          <a:xfrm>
            <a:off x="3549254" y="2118122"/>
            <a:ext cx="2076450" cy="2100263"/>
          </a:xfrm>
          <a:custGeom>
            <a:avLst/>
            <a:gdLst>
              <a:gd name="connsiteX0" fmla="*/ 2073309 w 2076638"/>
              <a:gd name="connsiteY0" fmla="*/ 0 h 2800734"/>
              <a:gd name="connsiteX1" fmla="*/ 1747658 w 2076638"/>
              <a:gd name="connsiteY1" fmla="*/ 1693467 h 2800734"/>
              <a:gd name="connsiteX2" fmla="*/ 0 w 2076638"/>
              <a:gd name="connsiteY2" fmla="*/ 2800734 h 280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6638" h="2800734">
                <a:moveTo>
                  <a:pt x="2073309" y="0"/>
                </a:moveTo>
                <a:cubicBezTo>
                  <a:pt x="2083259" y="613339"/>
                  <a:pt x="2093210" y="1226678"/>
                  <a:pt x="1747658" y="1693467"/>
                </a:cubicBezTo>
                <a:cubicBezTo>
                  <a:pt x="1402106" y="2160256"/>
                  <a:pt x="0" y="2800734"/>
                  <a:pt x="0" y="2800734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87054" name="Rectangle 35">
            <a:extLst>
              <a:ext uri="{FF2B5EF4-FFF2-40B4-BE49-F238E27FC236}">
                <a16:creationId xmlns:a16="http://schemas.microsoft.com/office/drawing/2014/main" id="{6E37D9B0-F5C3-9748-96DF-022A4C974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2" y="4855369"/>
            <a:ext cx="59347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 dirty="0">
                <a:latin typeface="+mn-lt"/>
              </a:rPr>
              <a:t>N80 doesn</a:t>
            </a:r>
            <a:r>
              <a:rPr lang="en-US" altLang="en-US" sz="1800" dirty="0">
                <a:latin typeface="+mn-lt"/>
              </a:rPr>
              <a:t>'</a:t>
            </a:r>
            <a:r>
              <a:rPr lang="en-US" altLang="zh-CN" sz="1800" dirty="0">
                <a:latin typeface="+mn-lt"/>
              </a:rPr>
              <a:t>t know correct successor, so incorrect lookup</a:t>
            </a:r>
          </a:p>
        </p:txBody>
      </p:sp>
      <p:sp>
        <p:nvSpPr>
          <p:cNvPr id="87055" name="Rectangle 36">
            <a:extLst>
              <a:ext uri="{FF2B5EF4-FFF2-40B4-BE49-F238E27FC236}">
                <a16:creationId xmlns:a16="http://schemas.microsoft.com/office/drawing/2014/main" id="{4A537F0F-C928-6F4F-BBD9-EB810A135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101454"/>
            <a:ext cx="12461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baseline="30000"/>
              <a:t>Lookup(90)</a:t>
            </a:r>
            <a:endParaRPr lang="en-US" altLang="zh-CN" sz="27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3391E6-9339-3045-B2E1-4DD0E18AE532}"/>
              </a:ext>
            </a:extLst>
          </p:cNvPr>
          <p:cNvCxnSpPr/>
          <p:nvPr/>
        </p:nvCxnSpPr>
        <p:spPr>
          <a:xfrm>
            <a:off x="1475185" y="2749154"/>
            <a:ext cx="12251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D6D400-F795-2046-8EDF-5A0FF98DA735}"/>
              </a:ext>
            </a:extLst>
          </p:cNvPr>
          <p:cNvCxnSpPr/>
          <p:nvPr/>
        </p:nvCxnSpPr>
        <p:spPr>
          <a:xfrm>
            <a:off x="1547812" y="3667125"/>
            <a:ext cx="12239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灯片编号占位符 3">
            <a:extLst>
              <a:ext uri="{FF2B5EF4-FFF2-40B4-BE49-F238E27FC236}">
                <a16:creationId xmlns:a16="http://schemas.microsoft.com/office/drawing/2014/main" id="{FC86DC01-D1AE-714E-8CB9-8BEF9E26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1100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305" y="2425452"/>
            <a:ext cx="748339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Raft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and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Distributed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Computation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53510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Replication is everywhere for storage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For performance</a:t>
            </a:r>
          </a:p>
          <a:p>
            <a:pPr lvl="1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throughput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</a:p>
          <a:p>
            <a:pPr lvl="1"/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latency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859532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Challenge: Replication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Optimistic Replication (e.g., eventual consistency) </a:t>
            </a:r>
            <a:endParaRPr kumimoji="1" lang="en-US" altLang="zh-CN" dirty="0"/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  <a:endParaRPr kumimoji="1" lang="en-US" altLang="zh-CN" dirty="0"/>
          </a:p>
          <a:p>
            <a:r>
              <a:rPr lang="en-US" altLang="zh-CN" dirty="0"/>
              <a:t>Pessimistic Replication (e.g., linearizability)</a:t>
            </a:r>
            <a:endParaRPr kumimoji="1" lang="en-US" altLang="zh-CN" dirty="0"/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037245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Replicated State Machines (RSM)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A general approach to making consistent replicas of a server:</a:t>
            </a:r>
            <a:endParaRPr kumimoji="1" lang="en-US" altLang="zh-CN" dirty="0"/>
          </a:p>
          <a:p>
            <a:pPr lvl="1"/>
            <a:r>
              <a:rPr lang="en-US" altLang="zh-CN" dirty="0"/>
              <a:t>Start with the </a:t>
            </a:r>
            <a:r>
              <a:rPr lang="en-US" altLang="zh-CN" b="1" dirty="0">
                <a:solidFill>
                  <a:srgbClr val="BE384B"/>
                </a:solidFill>
              </a:rPr>
              <a:t>same initial state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on each server</a:t>
            </a:r>
          </a:p>
          <a:p>
            <a:pPr lvl="1"/>
            <a:r>
              <a:rPr lang="en-US" altLang="zh-CN" dirty="0"/>
              <a:t>Provide each replica with the </a:t>
            </a:r>
            <a:r>
              <a:rPr lang="en-US" altLang="zh-CN" b="1" dirty="0">
                <a:solidFill>
                  <a:srgbClr val="BE384B"/>
                </a:solidFill>
              </a:rPr>
              <a:t>same input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operations, in </a:t>
            </a:r>
            <a:r>
              <a:rPr lang="en-US" altLang="zh-CN" b="1" dirty="0">
                <a:solidFill>
                  <a:srgbClr val="BE384B"/>
                </a:solidFill>
              </a:rPr>
              <a:t>same order</a:t>
            </a:r>
          </a:p>
          <a:p>
            <a:pPr lvl="1"/>
            <a:r>
              <a:rPr lang="en-US" altLang="zh-CN" dirty="0"/>
              <a:t>Ensure all operations are </a:t>
            </a:r>
            <a:r>
              <a:rPr lang="en-US" altLang="zh-CN" b="1" dirty="0">
                <a:solidFill>
                  <a:srgbClr val="BE384B"/>
                </a:solidFill>
              </a:rPr>
              <a:t>deterministic</a:t>
            </a:r>
          </a:p>
          <a:p>
            <a:pPr lvl="2"/>
            <a:r>
              <a:rPr lang="en-US" altLang="zh-CN" sz="1600" dirty="0"/>
              <a:t>E.g., no randomness, no reading of current time, etc.</a:t>
            </a:r>
            <a:endParaRPr lang="en-US" altLang="zh-CN" dirty="0"/>
          </a:p>
          <a:p>
            <a:r>
              <a:rPr lang="en-US" altLang="zh-CN" dirty="0"/>
              <a:t>These rules ensure each server will end up in the </a:t>
            </a:r>
            <a:r>
              <a:rPr lang="en-US" altLang="zh-CN" dirty="0">
                <a:solidFill>
                  <a:srgbClr val="BE384B"/>
                </a:solidFill>
              </a:rPr>
              <a:t>same final state</a:t>
            </a: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953244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Inconsistency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Replicas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Problem: replicas can become inconsistent</a:t>
            </a:r>
            <a:endParaRPr kumimoji="1" lang="en-US" altLang="zh-CN" dirty="0"/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pPr lvl="2"/>
            <a:r>
              <a:rPr lang="en-US" altLang="zh-CN" dirty="0"/>
              <a:t>Unlike optimistic replication (e.g., eventual consistency), we cannot re-order events later, we must order it right now</a:t>
            </a:r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56229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BF8BC2-5419-DB4D-A1A9-C40EC783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for RSM: replicated log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DAD6D3-5E35-404C-8480-53CFB644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grpSp>
        <p:nvGrpSpPr>
          <p:cNvPr id="5" name="Group 193">
            <a:extLst>
              <a:ext uri="{FF2B5EF4-FFF2-40B4-BE49-F238E27FC236}">
                <a16:creationId xmlns:a16="http://schemas.microsoft.com/office/drawing/2014/main" id="{E55D0B52-35A0-8944-AAAF-879BEA8BCFA2}"/>
              </a:ext>
            </a:extLst>
          </p:cNvPr>
          <p:cNvGrpSpPr/>
          <p:nvPr/>
        </p:nvGrpSpPr>
        <p:grpSpPr>
          <a:xfrm>
            <a:off x="533400" y="2133600"/>
            <a:ext cx="2286000" cy="1905000"/>
            <a:chOff x="533400" y="2133600"/>
            <a:chExt cx="2286000" cy="1905000"/>
          </a:xfrm>
        </p:grpSpPr>
        <p:sp>
          <p:nvSpPr>
            <p:cNvPr id="6" name="Rounded Rectangle 63">
              <a:extLst>
                <a:ext uri="{FF2B5EF4-FFF2-40B4-BE49-F238E27FC236}">
                  <a16:creationId xmlns:a16="http://schemas.microsoft.com/office/drawing/2014/main" id="{10F5226C-B454-3A4C-9FC4-B2E3A8339B30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90">
              <a:extLst>
                <a:ext uri="{FF2B5EF4-FFF2-40B4-BE49-F238E27FC236}">
                  <a16:creationId xmlns:a16="http://schemas.microsoft.com/office/drawing/2014/main" id="{FAED2D3C-7B38-5D4E-B4B5-BE45F62CC427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26" name="Rectangle 65">
                <a:extLst>
                  <a:ext uri="{FF2B5EF4-FFF2-40B4-BE49-F238E27FC236}">
                    <a16:creationId xmlns:a16="http://schemas.microsoft.com/office/drawing/2014/main" id="{62FE9BB7-F98E-A44A-A3AA-D3DE390D37C5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27" name="Rectangle 66">
                <a:extLst>
                  <a:ext uri="{FF2B5EF4-FFF2-40B4-BE49-F238E27FC236}">
                    <a16:creationId xmlns:a16="http://schemas.microsoft.com/office/drawing/2014/main" id="{984547A1-1854-D94C-8D63-2B8334173DF5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8" name="Rectangle 67">
                <a:extLst>
                  <a:ext uri="{FF2B5EF4-FFF2-40B4-BE49-F238E27FC236}">
                    <a16:creationId xmlns:a16="http://schemas.microsoft.com/office/drawing/2014/main" id="{EE8A59E9-6AFB-BD4B-920C-96E22C6EE72F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9" name="Rectangle 68">
                <a:extLst>
                  <a:ext uri="{FF2B5EF4-FFF2-40B4-BE49-F238E27FC236}">
                    <a16:creationId xmlns:a16="http://schemas.microsoft.com/office/drawing/2014/main" id="{A4C7C105-2E9A-A947-A7B8-9C608DBA9453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8" name="TextBox 69">
              <a:extLst>
                <a:ext uri="{FF2B5EF4-FFF2-40B4-BE49-F238E27FC236}">
                  <a16:creationId xmlns:a16="http://schemas.microsoft.com/office/drawing/2014/main" id="{6E89D1E7-6179-0D4B-9716-9A3AD10B9C7D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9" name="Group 89">
              <a:extLst>
                <a:ext uri="{FF2B5EF4-FFF2-40B4-BE49-F238E27FC236}">
                  <a16:creationId xmlns:a16="http://schemas.microsoft.com/office/drawing/2014/main" id="{51A345F1-F79D-E349-A680-5C1BCC16090F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16" name="Oval 71">
                <a:extLst>
                  <a:ext uri="{FF2B5EF4-FFF2-40B4-BE49-F238E27FC236}">
                    <a16:creationId xmlns:a16="http://schemas.microsoft.com/office/drawing/2014/main" id="{1FA566C8-0F3B-0644-88AF-D9E4B900D96B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72">
                <a:extLst>
                  <a:ext uri="{FF2B5EF4-FFF2-40B4-BE49-F238E27FC236}">
                    <a16:creationId xmlns:a16="http://schemas.microsoft.com/office/drawing/2014/main" id="{A5165525-4FCC-E444-8F48-42867D153F0C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73">
                <a:extLst>
                  <a:ext uri="{FF2B5EF4-FFF2-40B4-BE49-F238E27FC236}">
                    <a16:creationId xmlns:a16="http://schemas.microsoft.com/office/drawing/2014/main" id="{1EE2F4A7-F05B-9441-9A54-12D92FEAF639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74">
                <a:extLst>
                  <a:ext uri="{FF2B5EF4-FFF2-40B4-BE49-F238E27FC236}">
                    <a16:creationId xmlns:a16="http://schemas.microsoft.com/office/drawing/2014/main" id="{2C1B3F0E-0208-3D46-B40D-306719B45265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75">
                <a:extLst>
                  <a:ext uri="{FF2B5EF4-FFF2-40B4-BE49-F238E27FC236}">
                    <a16:creationId xmlns:a16="http://schemas.microsoft.com/office/drawing/2014/main" id="{3996C362-6F0F-3049-8E87-87A98050866E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76">
                <a:extLst>
                  <a:ext uri="{FF2B5EF4-FFF2-40B4-BE49-F238E27FC236}">
                    <a16:creationId xmlns:a16="http://schemas.microsoft.com/office/drawing/2014/main" id="{CF48241A-1C5A-4940-90C5-573E9D501A7B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77">
                <a:extLst>
                  <a:ext uri="{FF2B5EF4-FFF2-40B4-BE49-F238E27FC236}">
                    <a16:creationId xmlns:a16="http://schemas.microsoft.com/office/drawing/2014/main" id="{515A5F58-606A-3242-962F-142295F5D648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78">
                <a:extLst>
                  <a:ext uri="{FF2B5EF4-FFF2-40B4-BE49-F238E27FC236}">
                    <a16:creationId xmlns:a16="http://schemas.microsoft.com/office/drawing/2014/main" id="{2809E42E-2F74-1145-8847-2E9285F1A370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79">
                <a:extLst>
                  <a:ext uri="{FF2B5EF4-FFF2-40B4-BE49-F238E27FC236}">
                    <a16:creationId xmlns:a16="http://schemas.microsoft.com/office/drawing/2014/main" id="{BF05C94D-8CAD-0740-A606-D6A129F96714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80">
                <a:extLst>
                  <a:ext uri="{FF2B5EF4-FFF2-40B4-BE49-F238E27FC236}">
                    <a16:creationId xmlns:a16="http://schemas.microsoft.com/office/drawing/2014/main" id="{C313B87B-5381-FE40-B96D-45C6FA7BC60C}"/>
                  </a:ext>
                </a:extLst>
              </p:cNvPr>
              <p:cNvCxnSpPr>
                <a:stCxn id="18" idx="0"/>
                <a:endCxn id="16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0" name="Group 88">
              <a:extLst>
                <a:ext uri="{FF2B5EF4-FFF2-40B4-BE49-F238E27FC236}">
                  <a16:creationId xmlns:a16="http://schemas.microsoft.com/office/drawing/2014/main" id="{F2D6B39D-0BAB-4247-95D0-B6D6C8116F3D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13" name="AutoShape 568">
                <a:extLst>
                  <a:ext uri="{FF2B5EF4-FFF2-40B4-BE49-F238E27FC236}">
                    <a16:creationId xmlns:a16="http://schemas.microsoft.com/office/drawing/2014/main" id="{357B2316-4297-3147-821E-5B375E70B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utoShape 569">
                <a:extLst>
                  <a:ext uri="{FF2B5EF4-FFF2-40B4-BE49-F238E27FC236}">
                    <a16:creationId xmlns:a16="http://schemas.microsoft.com/office/drawing/2014/main" id="{FEC3A722-6DFC-C048-B60F-00054A718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AutoShape 570">
                <a:extLst>
                  <a:ext uri="{FF2B5EF4-FFF2-40B4-BE49-F238E27FC236}">
                    <a16:creationId xmlns:a16="http://schemas.microsoft.com/office/drawing/2014/main" id="{BF1809C3-44B9-3744-815B-CDA388813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TextBox 86">
              <a:extLst>
                <a:ext uri="{FF2B5EF4-FFF2-40B4-BE49-F238E27FC236}">
                  <a16:creationId xmlns:a16="http://schemas.microsoft.com/office/drawing/2014/main" id="{693C3F13-14AD-9148-89EC-388BDB7B7402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12" name="TextBox 62">
              <a:extLst>
                <a:ext uri="{FF2B5EF4-FFF2-40B4-BE49-F238E27FC236}">
                  <a16:creationId xmlns:a16="http://schemas.microsoft.com/office/drawing/2014/main" id="{18078FCA-27FE-0D4F-B85A-D28277584959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grpSp>
        <p:nvGrpSpPr>
          <p:cNvPr id="30" name="Group 194">
            <a:extLst>
              <a:ext uri="{FF2B5EF4-FFF2-40B4-BE49-F238E27FC236}">
                <a16:creationId xmlns:a16="http://schemas.microsoft.com/office/drawing/2014/main" id="{8CB2DD48-7403-5F4A-BC6B-824CF04E9F70}"/>
              </a:ext>
            </a:extLst>
          </p:cNvPr>
          <p:cNvGrpSpPr/>
          <p:nvPr/>
        </p:nvGrpSpPr>
        <p:grpSpPr>
          <a:xfrm>
            <a:off x="2971800" y="2133600"/>
            <a:ext cx="2286000" cy="1905000"/>
            <a:chOff x="533400" y="2133600"/>
            <a:chExt cx="2286000" cy="1905000"/>
          </a:xfrm>
        </p:grpSpPr>
        <p:sp>
          <p:nvSpPr>
            <p:cNvPr id="31" name="Rounded Rectangle 195">
              <a:extLst>
                <a:ext uri="{FF2B5EF4-FFF2-40B4-BE49-F238E27FC236}">
                  <a16:creationId xmlns:a16="http://schemas.microsoft.com/office/drawing/2014/main" id="{AC88CA1A-4F31-4643-B95A-57DF08AA75B9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196">
              <a:extLst>
                <a:ext uri="{FF2B5EF4-FFF2-40B4-BE49-F238E27FC236}">
                  <a16:creationId xmlns:a16="http://schemas.microsoft.com/office/drawing/2014/main" id="{4D931592-F9FB-5545-8DFA-82B863048FC0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51" name="Rectangle 215">
                <a:extLst>
                  <a:ext uri="{FF2B5EF4-FFF2-40B4-BE49-F238E27FC236}">
                    <a16:creationId xmlns:a16="http://schemas.microsoft.com/office/drawing/2014/main" id="{F67D2557-A289-9A4E-856C-7C663C9BE294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52" name="Rectangle 216">
                <a:extLst>
                  <a:ext uri="{FF2B5EF4-FFF2-40B4-BE49-F238E27FC236}">
                    <a16:creationId xmlns:a16="http://schemas.microsoft.com/office/drawing/2014/main" id="{AC377A97-D424-1945-B834-0F7564D065AD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3" name="Rectangle 217">
                <a:extLst>
                  <a:ext uri="{FF2B5EF4-FFF2-40B4-BE49-F238E27FC236}">
                    <a16:creationId xmlns:a16="http://schemas.microsoft.com/office/drawing/2014/main" id="{C7228F84-B2BA-6545-963E-5263E1E2F1C3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4" name="Rectangle 218">
                <a:extLst>
                  <a:ext uri="{FF2B5EF4-FFF2-40B4-BE49-F238E27FC236}">
                    <a16:creationId xmlns:a16="http://schemas.microsoft.com/office/drawing/2014/main" id="{1EBC7868-136B-604B-A436-8CA0100EFEF1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33" name="TextBox 197">
              <a:extLst>
                <a:ext uri="{FF2B5EF4-FFF2-40B4-BE49-F238E27FC236}">
                  <a16:creationId xmlns:a16="http://schemas.microsoft.com/office/drawing/2014/main" id="{E34A0E7B-1CE7-AC4F-AFBF-F0A2317A79B9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34" name="Group 198">
              <a:extLst>
                <a:ext uri="{FF2B5EF4-FFF2-40B4-BE49-F238E27FC236}">
                  <a16:creationId xmlns:a16="http://schemas.microsoft.com/office/drawing/2014/main" id="{EBD9A6EC-BCDB-0D48-90AE-71C1543AE026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41" name="Oval 205">
                <a:extLst>
                  <a:ext uri="{FF2B5EF4-FFF2-40B4-BE49-F238E27FC236}">
                    <a16:creationId xmlns:a16="http://schemas.microsoft.com/office/drawing/2014/main" id="{59838F85-5F18-A04A-B60B-E52B66C2754E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206">
                <a:extLst>
                  <a:ext uri="{FF2B5EF4-FFF2-40B4-BE49-F238E27FC236}">
                    <a16:creationId xmlns:a16="http://schemas.microsoft.com/office/drawing/2014/main" id="{4D4AC981-6931-984A-8BDB-E81DAF881578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207">
                <a:extLst>
                  <a:ext uri="{FF2B5EF4-FFF2-40B4-BE49-F238E27FC236}">
                    <a16:creationId xmlns:a16="http://schemas.microsoft.com/office/drawing/2014/main" id="{B387055A-7D44-844F-B6A5-29B0BA2214DD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208">
                <a:extLst>
                  <a:ext uri="{FF2B5EF4-FFF2-40B4-BE49-F238E27FC236}">
                    <a16:creationId xmlns:a16="http://schemas.microsoft.com/office/drawing/2014/main" id="{FA4073C4-D536-CB41-87D5-4D1637CE41FA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209">
                <a:extLst>
                  <a:ext uri="{FF2B5EF4-FFF2-40B4-BE49-F238E27FC236}">
                    <a16:creationId xmlns:a16="http://schemas.microsoft.com/office/drawing/2014/main" id="{A0D89FFC-919D-0147-8CCF-91558B19C38C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210">
                <a:extLst>
                  <a:ext uri="{FF2B5EF4-FFF2-40B4-BE49-F238E27FC236}">
                    <a16:creationId xmlns:a16="http://schemas.microsoft.com/office/drawing/2014/main" id="{CA4148A5-24C8-3743-9ADD-9A673EC450D4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211">
                <a:extLst>
                  <a:ext uri="{FF2B5EF4-FFF2-40B4-BE49-F238E27FC236}">
                    <a16:creationId xmlns:a16="http://schemas.microsoft.com/office/drawing/2014/main" id="{1D940B4C-6D00-7E42-9E7B-198B827A1F63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212">
                <a:extLst>
                  <a:ext uri="{FF2B5EF4-FFF2-40B4-BE49-F238E27FC236}">
                    <a16:creationId xmlns:a16="http://schemas.microsoft.com/office/drawing/2014/main" id="{E9CDBC57-9177-7E47-81D7-3CE6E06EFDA4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213">
                <a:extLst>
                  <a:ext uri="{FF2B5EF4-FFF2-40B4-BE49-F238E27FC236}">
                    <a16:creationId xmlns:a16="http://schemas.microsoft.com/office/drawing/2014/main" id="{5F01FEC9-4E2B-E542-9491-FE32B8F0A335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214">
                <a:extLst>
                  <a:ext uri="{FF2B5EF4-FFF2-40B4-BE49-F238E27FC236}">
                    <a16:creationId xmlns:a16="http://schemas.microsoft.com/office/drawing/2014/main" id="{268FB7ED-CB98-FC42-B642-404C23F04E28}"/>
                  </a:ext>
                </a:extLst>
              </p:cNvPr>
              <p:cNvCxnSpPr>
                <a:stCxn id="43" idx="0"/>
                <a:endCxn id="41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35" name="Group 199">
              <a:extLst>
                <a:ext uri="{FF2B5EF4-FFF2-40B4-BE49-F238E27FC236}">
                  <a16:creationId xmlns:a16="http://schemas.microsoft.com/office/drawing/2014/main" id="{612F93B7-1433-954C-AA52-B50B3E8444CF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38" name="AutoShape 568">
                <a:extLst>
                  <a:ext uri="{FF2B5EF4-FFF2-40B4-BE49-F238E27FC236}">
                    <a16:creationId xmlns:a16="http://schemas.microsoft.com/office/drawing/2014/main" id="{EB1D3635-9F93-D940-9F81-502092C2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569">
                <a:extLst>
                  <a:ext uri="{FF2B5EF4-FFF2-40B4-BE49-F238E27FC236}">
                    <a16:creationId xmlns:a16="http://schemas.microsoft.com/office/drawing/2014/main" id="{F4016FB4-DAB0-F34F-81FF-138CDD992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AutoShape 570">
                <a:extLst>
                  <a:ext uri="{FF2B5EF4-FFF2-40B4-BE49-F238E27FC236}">
                    <a16:creationId xmlns:a16="http://schemas.microsoft.com/office/drawing/2014/main" id="{C1145B3B-4ECB-4340-AB14-13A9E84A5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200">
              <a:extLst>
                <a:ext uri="{FF2B5EF4-FFF2-40B4-BE49-F238E27FC236}">
                  <a16:creationId xmlns:a16="http://schemas.microsoft.com/office/drawing/2014/main" id="{0F3629F2-F2B5-2C4E-B414-F5A538C93F8F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37" name="TextBox 201">
              <a:extLst>
                <a:ext uri="{FF2B5EF4-FFF2-40B4-BE49-F238E27FC236}">
                  <a16:creationId xmlns:a16="http://schemas.microsoft.com/office/drawing/2014/main" id="{5D95B51D-951B-F640-AF29-CDCB8EC9F124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grpSp>
        <p:nvGrpSpPr>
          <p:cNvPr id="55" name="Group 219">
            <a:extLst>
              <a:ext uri="{FF2B5EF4-FFF2-40B4-BE49-F238E27FC236}">
                <a16:creationId xmlns:a16="http://schemas.microsoft.com/office/drawing/2014/main" id="{3AF42B05-1E77-F945-B0F1-F036781CDA71}"/>
              </a:ext>
            </a:extLst>
          </p:cNvPr>
          <p:cNvGrpSpPr/>
          <p:nvPr/>
        </p:nvGrpSpPr>
        <p:grpSpPr>
          <a:xfrm>
            <a:off x="5410200" y="2133600"/>
            <a:ext cx="2286000" cy="1905000"/>
            <a:chOff x="533400" y="2133600"/>
            <a:chExt cx="2286000" cy="1905000"/>
          </a:xfrm>
        </p:grpSpPr>
        <p:sp>
          <p:nvSpPr>
            <p:cNvPr id="56" name="Rounded Rectangle 220">
              <a:extLst>
                <a:ext uri="{FF2B5EF4-FFF2-40B4-BE49-F238E27FC236}">
                  <a16:creationId xmlns:a16="http://schemas.microsoft.com/office/drawing/2014/main" id="{4BC2D31C-2FBB-4E4E-BC0D-0CBA9DC00D4C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221">
              <a:extLst>
                <a:ext uri="{FF2B5EF4-FFF2-40B4-BE49-F238E27FC236}">
                  <a16:creationId xmlns:a16="http://schemas.microsoft.com/office/drawing/2014/main" id="{CF72A59D-DED0-1442-95DD-CE6DE3F47D93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76" name="Rectangle 240">
                <a:extLst>
                  <a:ext uri="{FF2B5EF4-FFF2-40B4-BE49-F238E27FC236}">
                    <a16:creationId xmlns:a16="http://schemas.microsoft.com/office/drawing/2014/main" id="{167E9F9A-3D4F-D44D-8771-52AA378C8E5E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77" name="Rectangle 241">
                <a:extLst>
                  <a:ext uri="{FF2B5EF4-FFF2-40B4-BE49-F238E27FC236}">
                    <a16:creationId xmlns:a16="http://schemas.microsoft.com/office/drawing/2014/main" id="{84E1B336-5F1F-A142-B486-4CBC498D9689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78" name="Rectangle 242">
                <a:extLst>
                  <a:ext uri="{FF2B5EF4-FFF2-40B4-BE49-F238E27FC236}">
                    <a16:creationId xmlns:a16="http://schemas.microsoft.com/office/drawing/2014/main" id="{8D89AA63-5AFB-EC49-B7A6-EFD9ED9D8C09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79" name="Rectangle 243">
                <a:extLst>
                  <a:ext uri="{FF2B5EF4-FFF2-40B4-BE49-F238E27FC236}">
                    <a16:creationId xmlns:a16="http://schemas.microsoft.com/office/drawing/2014/main" id="{2BB6531A-BAEF-2449-AE54-ED1D86B0E6FD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58" name="TextBox 222">
              <a:extLst>
                <a:ext uri="{FF2B5EF4-FFF2-40B4-BE49-F238E27FC236}">
                  <a16:creationId xmlns:a16="http://schemas.microsoft.com/office/drawing/2014/main" id="{9DF0B7AF-7761-4147-9D19-B377EE3D6790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59" name="Group 223">
              <a:extLst>
                <a:ext uri="{FF2B5EF4-FFF2-40B4-BE49-F238E27FC236}">
                  <a16:creationId xmlns:a16="http://schemas.microsoft.com/office/drawing/2014/main" id="{4B884268-3F54-9641-A897-9FA520F43D66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66" name="Oval 230">
                <a:extLst>
                  <a:ext uri="{FF2B5EF4-FFF2-40B4-BE49-F238E27FC236}">
                    <a16:creationId xmlns:a16="http://schemas.microsoft.com/office/drawing/2014/main" id="{FEB960DD-69EC-3A4B-BE9C-51987424FA55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231">
                <a:extLst>
                  <a:ext uri="{FF2B5EF4-FFF2-40B4-BE49-F238E27FC236}">
                    <a16:creationId xmlns:a16="http://schemas.microsoft.com/office/drawing/2014/main" id="{2F8BDD23-AF7C-5E45-A999-F021B0E1D7A9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232">
                <a:extLst>
                  <a:ext uri="{FF2B5EF4-FFF2-40B4-BE49-F238E27FC236}">
                    <a16:creationId xmlns:a16="http://schemas.microsoft.com/office/drawing/2014/main" id="{1BB494C1-0F39-884E-8072-4BA1CD36F36E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233">
                <a:extLst>
                  <a:ext uri="{FF2B5EF4-FFF2-40B4-BE49-F238E27FC236}">
                    <a16:creationId xmlns:a16="http://schemas.microsoft.com/office/drawing/2014/main" id="{40B6519F-2389-2742-B252-3BB426A76809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 234">
                <a:extLst>
                  <a:ext uri="{FF2B5EF4-FFF2-40B4-BE49-F238E27FC236}">
                    <a16:creationId xmlns:a16="http://schemas.microsoft.com/office/drawing/2014/main" id="{C22E18E8-B96F-3A49-B286-E2422383A347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Freeform 235">
                <a:extLst>
                  <a:ext uri="{FF2B5EF4-FFF2-40B4-BE49-F238E27FC236}">
                    <a16:creationId xmlns:a16="http://schemas.microsoft.com/office/drawing/2014/main" id="{378F00B4-4309-D04A-951F-19E28B0D5B20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 236">
                <a:extLst>
                  <a:ext uri="{FF2B5EF4-FFF2-40B4-BE49-F238E27FC236}">
                    <a16:creationId xmlns:a16="http://schemas.microsoft.com/office/drawing/2014/main" id="{7FD8670E-C7FE-2A43-937B-CFAE3449537A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237">
                <a:extLst>
                  <a:ext uri="{FF2B5EF4-FFF2-40B4-BE49-F238E27FC236}">
                    <a16:creationId xmlns:a16="http://schemas.microsoft.com/office/drawing/2014/main" id="{4A038311-07FF-2444-868E-A0BB121F6997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238">
                <a:extLst>
                  <a:ext uri="{FF2B5EF4-FFF2-40B4-BE49-F238E27FC236}">
                    <a16:creationId xmlns:a16="http://schemas.microsoft.com/office/drawing/2014/main" id="{079AB30B-D0F2-E44F-9F55-E3BFBA4FFD7E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239">
                <a:extLst>
                  <a:ext uri="{FF2B5EF4-FFF2-40B4-BE49-F238E27FC236}">
                    <a16:creationId xmlns:a16="http://schemas.microsoft.com/office/drawing/2014/main" id="{5EA96072-2607-E048-A0C2-8ECE495A66A6}"/>
                  </a:ext>
                </a:extLst>
              </p:cNvPr>
              <p:cNvCxnSpPr>
                <a:stCxn id="68" idx="0"/>
                <a:endCxn id="66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60" name="Group 224">
              <a:extLst>
                <a:ext uri="{FF2B5EF4-FFF2-40B4-BE49-F238E27FC236}">
                  <a16:creationId xmlns:a16="http://schemas.microsoft.com/office/drawing/2014/main" id="{E354459C-84A2-8D4C-89C4-EB85D06CC3DA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63" name="AutoShape 568">
                <a:extLst>
                  <a:ext uri="{FF2B5EF4-FFF2-40B4-BE49-F238E27FC236}">
                    <a16:creationId xmlns:a16="http://schemas.microsoft.com/office/drawing/2014/main" id="{908D9EBD-724A-BB42-80BB-BC6CA9769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AutoShape 569">
                <a:extLst>
                  <a:ext uri="{FF2B5EF4-FFF2-40B4-BE49-F238E27FC236}">
                    <a16:creationId xmlns:a16="http://schemas.microsoft.com/office/drawing/2014/main" id="{00ACF2BE-7629-754A-843B-3BC023977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AutoShape 570">
                <a:extLst>
                  <a:ext uri="{FF2B5EF4-FFF2-40B4-BE49-F238E27FC236}">
                    <a16:creationId xmlns:a16="http://schemas.microsoft.com/office/drawing/2014/main" id="{736E0C92-5D58-E645-A181-6D0D0C76F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" name="TextBox 225">
              <a:extLst>
                <a:ext uri="{FF2B5EF4-FFF2-40B4-BE49-F238E27FC236}">
                  <a16:creationId xmlns:a16="http://schemas.microsoft.com/office/drawing/2014/main" id="{2CE6BEA2-A10D-F34D-9B06-843F3D789ADB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62" name="TextBox 226">
              <a:extLst>
                <a:ext uri="{FF2B5EF4-FFF2-40B4-BE49-F238E27FC236}">
                  <a16:creationId xmlns:a16="http://schemas.microsoft.com/office/drawing/2014/main" id="{FE8D812F-BCBF-2F42-ADC7-C6541FCA758F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sp>
        <p:nvSpPr>
          <p:cNvPr id="80" name="TextBox 244">
            <a:extLst>
              <a:ext uri="{FF2B5EF4-FFF2-40B4-BE49-F238E27FC236}">
                <a16:creationId xmlns:a16="http://schemas.microsoft.com/office/drawing/2014/main" id="{C8D233C4-EDFE-5242-A0B8-7F0035263FDE}"/>
              </a:ext>
            </a:extLst>
          </p:cNvPr>
          <p:cNvSpPr txBox="1"/>
          <p:nvPr/>
        </p:nvSpPr>
        <p:spPr>
          <a:xfrm>
            <a:off x="7866474" y="2901434"/>
            <a:ext cx="103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Servers</a:t>
            </a:r>
          </a:p>
        </p:txBody>
      </p:sp>
      <p:sp>
        <p:nvSpPr>
          <p:cNvPr id="81" name="TextBox 261">
            <a:extLst>
              <a:ext uri="{FF2B5EF4-FFF2-40B4-BE49-F238E27FC236}">
                <a16:creationId xmlns:a16="http://schemas.microsoft.com/office/drawing/2014/main" id="{4758E5B6-9B25-C846-BB77-FC350CF0BB8D}"/>
              </a:ext>
            </a:extLst>
          </p:cNvPr>
          <p:cNvSpPr txBox="1"/>
          <p:nvPr/>
        </p:nvSpPr>
        <p:spPr>
          <a:xfrm>
            <a:off x="7904947" y="12954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Clients</a:t>
            </a:r>
          </a:p>
        </p:txBody>
      </p:sp>
      <p:pic>
        <p:nvPicPr>
          <p:cNvPr id="82" name="Picture 559" descr="j0431564">
            <a:extLst>
              <a:ext uri="{FF2B5EF4-FFF2-40B4-BE49-F238E27FC236}">
                <a16:creationId xmlns:a16="http://schemas.microsoft.com/office/drawing/2014/main" id="{8687B4F3-DB52-614A-9BE0-BB0F1FEB2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559" descr="j0431564">
            <a:extLst>
              <a:ext uri="{FF2B5EF4-FFF2-40B4-BE49-F238E27FC236}">
                <a16:creationId xmlns:a16="http://schemas.microsoft.com/office/drawing/2014/main" id="{0EA0A9B6-A80A-7242-A877-40E79174F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559" descr="j0431564">
            <a:extLst>
              <a:ext uri="{FF2B5EF4-FFF2-40B4-BE49-F238E27FC236}">
                <a16:creationId xmlns:a16="http://schemas.microsoft.com/office/drawing/2014/main" id="{6467AC20-2161-4E4E-A5E2-5ABC3B74B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559" descr="j0431564">
            <a:extLst>
              <a:ext uri="{FF2B5EF4-FFF2-40B4-BE49-F238E27FC236}">
                <a16:creationId xmlns:a16="http://schemas.microsoft.com/office/drawing/2014/main" id="{6D2C507F-1FAD-754C-A7F7-BC8AD66E7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59" descr="j0431564">
            <a:extLst>
              <a:ext uri="{FF2B5EF4-FFF2-40B4-BE49-F238E27FC236}">
                <a16:creationId xmlns:a16="http://schemas.microsoft.com/office/drawing/2014/main" id="{A0CC99FD-57CB-224C-8C65-B7EC04742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559" descr="j0431564">
            <a:extLst>
              <a:ext uri="{FF2B5EF4-FFF2-40B4-BE49-F238E27FC236}">
                <a16:creationId xmlns:a16="http://schemas.microsoft.com/office/drawing/2014/main" id="{3E3250AD-46D8-E849-8C70-1BD098302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59" descr="j0431564">
            <a:extLst>
              <a:ext uri="{FF2B5EF4-FFF2-40B4-BE49-F238E27FC236}">
                <a16:creationId xmlns:a16="http://schemas.microsoft.com/office/drawing/2014/main" id="{073AFFF1-1891-F140-ACBB-EF52D955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" name="Straight Connector 271">
            <a:extLst>
              <a:ext uri="{FF2B5EF4-FFF2-40B4-BE49-F238E27FC236}">
                <a16:creationId xmlns:a16="http://schemas.microsoft.com/office/drawing/2014/main" id="{06D4225E-9A79-3443-8438-BF2A10F0A730}"/>
              </a:ext>
            </a:extLst>
          </p:cNvPr>
          <p:cNvCxnSpPr/>
          <p:nvPr/>
        </p:nvCxnSpPr>
        <p:spPr>
          <a:xfrm>
            <a:off x="6019800" y="1828800"/>
            <a:ext cx="0" cy="7620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Freeform 272">
            <a:extLst>
              <a:ext uri="{FF2B5EF4-FFF2-40B4-BE49-F238E27FC236}">
                <a16:creationId xmlns:a16="http://schemas.microsoft.com/office/drawing/2014/main" id="{BEB3FFAD-8AC6-EF42-9571-905B10F93190}"/>
              </a:ext>
            </a:extLst>
          </p:cNvPr>
          <p:cNvSpPr/>
          <p:nvPr/>
        </p:nvSpPr>
        <p:spPr>
          <a:xfrm>
            <a:off x="3828081" y="2325422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273">
            <a:extLst>
              <a:ext uri="{FF2B5EF4-FFF2-40B4-BE49-F238E27FC236}">
                <a16:creationId xmlns:a16="http://schemas.microsoft.com/office/drawing/2014/main" id="{03FB7318-70F4-D14A-9009-4BE762F673D7}"/>
              </a:ext>
            </a:extLst>
          </p:cNvPr>
          <p:cNvSpPr/>
          <p:nvPr/>
        </p:nvSpPr>
        <p:spPr>
          <a:xfrm>
            <a:off x="1371601" y="2081773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274">
            <a:extLst>
              <a:ext uri="{FF2B5EF4-FFF2-40B4-BE49-F238E27FC236}">
                <a16:creationId xmlns:a16="http://schemas.microsoft.com/office/drawing/2014/main" id="{D79C61AA-B47D-9843-91DE-595A9E9DD8BA}"/>
              </a:ext>
            </a:extLst>
          </p:cNvPr>
          <p:cNvSpPr/>
          <p:nvPr/>
        </p:nvSpPr>
        <p:spPr>
          <a:xfrm>
            <a:off x="3611105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276">
            <a:extLst>
              <a:ext uri="{FF2B5EF4-FFF2-40B4-BE49-F238E27FC236}">
                <a16:creationId xmlns:a16="http://schemas.microsoft.com/office/drawing/2014/main" id="{93BAD9C7-A34F-304B-90B4-D7DCC00B657F}"/>
              </a:ext>
            </a:extLst>
          </p:cNvPr>
          <p:cNvCxnSpPr/>
          <p:nvPr/>
        </p:nvCxnSpPr>
        <p:spPr>
          <a:xfrm flipV="1">
            <a:off x="469469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Freeform 277">
            <a:extLst>
              <a:ext uri="{FF2B5EF4-FFF2-40B4-BE49-F238E27FC236}">
                <a16:creationId xmlns:a16="http://schemas.microsoft.com/office/drawing/2014/main" id="{E032496F-02A8-184C-B5DB-96D56F163CE4}"/>
              </a:ext>
            </a:extLst>
          </p:cNvPr>
          <p:cNvSpPr/>
          <p:nvPr/>
        </p:nvSpPr>
        <p:spPr>
          <a:xfrm>
            <a:off x="6043048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278">
            <a:extLst>
              <a:ext uri="{FF2B5EF4-FFF2-40B4-BE49-F238E27FC236}">
                <a16:creationId xmlns:a16="http://schemas.microsoft.com/office/drawing/2014/main" id="{8859D78C-2627-7245-95F5-8036FEA172CA}"/>
              </a:ext>
            </a:extLst>
          </p:cNvPr>
          <p:cNvSpPr/>
          <p:nvPr/>
        </p:nvSpPr>
        <p:spPr>
          <a:xfrm>
            <a:off x="1166248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282">
            <a:extLst>
              <a:ext uri="{FF2B5EF4-FFF2-40B4-BE49-F238E27FC236}">
                <a16:creationId xmlns:a16="http://schemas.microsoft.com/office/drawing/2014/main" id="{C55097F7-C5DC-5E45-9AC5-4EC574560046}"/>
              </a:ext>
            </a:extLst>
          </p:cNvPr>
          <p:cNvCxnSpPr/>
          <p:nvPr/>
        </p:nvCxnSpPr>
        <p:spPr>
          <a:xfrm flipV="1">
            <a:off x="713180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283">
            <a:extLst>
              <a:ext uri="{FF2B5EF4-FFF2-40B4-BE49-F238E27FC236}">
                <a16:creationId xmlns:a16="http://schemas.microsoft.com/office/drawing/2014/main" id="{C26F1270-ADBD-A14B-8FDF-F783F7D1B381}"/>
              </a:ext>
            </a:extLst>
          </p:cNvPr>
          <p:cNvCxnSpPr/>
          <p:nvPr/>
        </p:nvCxnSpPr>
        <p:spPr>
          <a:xfrm flipV="1">
            <a:off x="225500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Freeform 284">
            <a:extLst>
              <a:ext uri="{FF2B5EF4-FFF2-40B4-BE49-F238E27FC236}">
                <a16:creationId xmlns:a16="http://schemas.microsoft.com/office/drawing/2014/main" id="{D4981E7D-C383-1949-B006-BC9E0A73ED79}"/>
              </a:ext>
            </a:extLst>
          </p:cNvPr>
          <p:cNvSpPr/>
          <p:nvPr/>
        </p:nvSpPr>
        <p:spPr>
          <a:xfrm>
            <a:off x="6207071" y="1557580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TextBox 6">
            <a:extLst>
              <a:ext uri="{FF2B5EF4-FFF2-40B4-BE49-F238E27FC236}">
                <a16:creationId xmlns:a16="http://schemas.microsoft.com/office/drawing/2014/main" id="{6C984BBA-AB33-2D42-8599-9A43FDE16DEE}"/>
              </a:ext>
            </a:extLst>
          </p:cNvPr>
          <p:cNvSpPr txBox="1"/>
          <p:nvPr/>
        </p:nvSpPr>
        <p:spPr>
          <a:xfrm>
            <a:off x="5648425" y="1800725"/>
            <a:ext cx="413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sp>
        <p:nvSpPr>
          <p:cNvPr id="102" name="内容占位符 2">
            <a:extLst>
              <a:ext uri="{FF2B5EF4-FFF2-40B4-BE49-F238E27FC236}">
                <a16:creationId xmlns:a16="http://schemas.microsoft.com/office/drawing/2014/main" id="{DB8077F0-6883-D34D-A257-3DF26F63C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11442"/>
            <a:ext cx="8229600" cy="1389791"/>
          </a:xfrm>
        </p:spPr>
        <p:txBody>
          <a:bodyPr>
            <a:normAutofit/>
          </a:bodyPr>
          <a:lstStyle/>
          <a:p>
            <a:r>
              <a:rPr lang="en-US" altLang="zh-CN" dirty="0"/>
              <a:t>Replicated log =&gt; </a:t>
            </a:r>
            <a:r>
              <a:rPr lang="en-US" altLang="zh-CN" dirty="0">
                <a:solidFill>
                  <a:srgbClr val="C00000"/>
                </a:solidFill>
              </a:rPr>
              <a:t>replicated state machine</a:t>
            </a:r>
          </a:p>
          <a:p>
            <a:pPr lvl="1"/>
            <a:r>
              <a:rPr lang="en-US" altLang="zh-CN" dirty="0"/>
              <a:t>All servers execute same (deterministic) commands in same order </a:t>
            </a:r>
            <a:endParaRPr lang="en-US" altLang="zh-CN" sz="2400" dirty="0">
              <a:solidFill>
                <a:schemeClr val="accent4"/>
              </a:solidFill>
            </a:endParaRPr>
          </a:p>
          <a:p>
            <a:r>
              <a:rPr lang="en-US" altLang="zh-CN" dirty="0"/>
              <a:t>Consensus module ensures </a:t>
            </a:r>
            <a:r>
              <a:rPr lang="en-US" altLang="zh-CN" dirty="0">
                <a:solidFill>
                  <a:srgbClr val="FF0000"/>
                </a:solidFill>
              </a:rPr>
              <a:t>proper</a:t>
            </a:r>
            <a:r>
              <a:rPr lang="en-US" altLang="zh-CN" dirty="0"/>
              <a:t> logs are the same! </a:t>
            </a:r>
          </a:p>
        </p:txBody>
      </p:sp>
    </p:spTree>
    <p:extLst>
      <p:ext uri="{BB962C8B-B14F-4D97-AF65-F5344CB8AC3E}">
        <p14:creationId xmlns:p14="http://schemas.microsoft.com/office/powerpoint/2010/main" val="39458671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910302-6749-64C0-8013-209FAAC6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Raft’s high-level approach: problem decomposition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F4BA8-1A03-9EFE-588B-2A2BCDAD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9248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/>
              <a:t>Leader election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Select one server as the leader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Detect crashes, choose new leader </a:t>
            </a:r>
            <a:endParaRPr kumimoji="1" lang="en-US" altLang="zh-CN"/>
          </a:p>
          <a:p>
            <a:pPr marL="342900" indent="-342900">
              <a:buAutoNum type="arabicPeriod"/>
            </a:pPr>
            <a:r>
              <a:rPr kumimoji="1" lang="en-US" altLang="zh-CN"/>
              <a:t>Log replication (normal operation) </a:t>
            </a:r>
          </a:p>
          <a:p>
            <a:pPr lvl="1" indent="0">
              <a:buNone/>
            </a:pPr>
            <a:r>
              <a:rPr kumimoji="1" lang="en-US" altLang="zh-CN"/>
              <a:t>Leader accepts commands from clients, append to its log </a:t>
            </a:r>
          </a:p>
          <a:p>
            <a:pPr lvl="1" indent="0">
              <a:buNone/>
            </a:pPr>
            <a:r>
              <a:rPr kumimoji="1" lang="en-US" altLang="zh-CN"/>
              <a:t>Leader replicates its log to other servers (overwrites inconsistencies)</a:t>
            </a:r>
          </a:p>
          <a:p>
            <a:pPr marL="342900" indent="-342900">
              <a:buAutoNum type="arabicPeriod"/>
            </a:pPr>
            <a:r>
              <a:rPr kumimoji="1" lang="en-US" altLang="zh-CN"/>
              <a:t>Safety </a:t>
            </a:r>
          </a:p>
          <a:p>
            <a:pPr lvl="1" indent="0">
              <a:buNone/>
            </a:pPr>
            <a:r>
              <a:rPr kumimoji="1" lang="en-US" altLang="zh-CN"/>
              <a:t>Keep logs consistent </a:t>
            </a:r>
          </a:p>
          <a:p>
            <a:pPr lvl="1" indent="0">
              <a:buNone/>
            </a:pPr>
            <a:r>
              <a:rPr kumimoji="1" lang="en-US" altLang="zh-CN"/>
              <a:t>Only servers with up-to-date logs can become the leader 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30BE3-A953-412A-7176-704FA368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7735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B4B9E-8E38-D244-99AB-F4D05377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server state switch: Heartbeats &amp; Timeouts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43FC2B-A912-DE4E-AC00-1E3033DF3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Servers start as followers (except one server is assigned as the leader)</a:t>
            </a:r>
          </a:p>
          <a:p>
            <a:pPr lvl="1"/>
            <a:r>
              <a:rPr kumimoji="1" lang="en-US" altLang="zh-CN" dirty="0"/>
              <a:t>Followers expect to receive RPCs from leaders or candidates </a:t>
            </a:r>
          </a:p>
          <a:p>
            <a:r>
              <a:rPr kumimoji="1" lang="en-US" altLang="zh-CN" dirty="0"/>
              <a:t>Leaders must send </a:t>
            </a:r>
            <a:r>
              <a:rPr kumimoji="1" lang="en-US" altLang="zh-CN" dirty="0">
                <a:solidFill>
                  <a:srgbClr val="C00000"/>
                </a:solidFill>
              </a:rPr>
              <a:t>heartbeats</a:t>
            </a:r>
            <a:r>
              <a:rPr kumimoji="1" lang="en-US" altLang="zh-CN" dirty="0"/>
              <a:t> to maintain </a:t>
            </a:r>
            <a:r>
              <a:rPr lang="en" altLang="zh-CN" dirty="0"/>
              <a:t>authority in a term </a:t>
            </a:r>
          </a:p>
          <a:p>
            <a:pPr lvl="1"/>
            <a:r>
              <a:rPr lang="en" altLang="zh-CN" dirty="0"/>
              <a:t>If election timeout elapses with no RPCs: </a:t>
            </a:r>
          </a:p>
          <a:p>
            <a:pPr lvl="2"/>
            <a:r>
              <a:rPr kumimoji="1" lang="en" altLang="zh-CN" sz="1800" dirty="0"/>
              <a:t>Follower assumes leader has crashed </a:t>
            </a:r>
          </a:p>
          <a:p>
            <a:pPr lvl="2"/>
            <a:r>
              <a:rPr kumimoji="1" lang="en" altLang="zh-CN" sz="1800" dirty="0"/>
              <a:t>Follower starts </a:t>
            </a:r>
            <a:r>
              <a:rPr kumimoji="1" lang="en" altLang="zh-CN" sz="1800" b="1" dirty="0">
                <a:solidFill>
                  <a:srgbClr val="FF0000"/>
                </a:solidFill>
              </a:rPr>
              <a:t>new election </a:t>
            </a:r>
          </a:p>
          <a:p>
            <a:pPr lvl="2"/>
            <a:r>
              <a:rPr kumimoji="1" lang="en" altLang="zh-CN" sz="1800" dirty="0"/>
              <a:t>Timeouts typically 100-500ms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1A17BC-A7D1-E442-BF08-5500ABC8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8723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, 日程表&#10;&#10;描述已自动生成">
            <a:extLst>
              <a:ext uri="{FF2B5EF4-FFF2-40B4-BE49-F238E27FC236}">
                <a16:creationId xmlns:a16="http://schemas.microsoft.com/office/drawing/2014/main" id="{98BECD81-F6DC-304C-BEEB-4E00A110C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91" y="96701"/>
            <a:ext cx="4528592" cy="116477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5BE0348-88A7-374B-980F-1188C84D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Review: Election Basics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BBCB27-3074-C745-A6E3-112358CE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625743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/>
              <a:t>Change its</a:t>
            </a:r>
            <a:r>
              <a:rPr kumimoji="1" lang="zh-CN" altLang="en-US" b="0"/>
              <a:t> </a:t>
            </a:r>
            <a:r>
              <a:rPr kumimoji="1" lang="en-US" altLang="zh-CN" b="0"/>
              <a:t>state to the candidate state </a:t>
            </a:r>
          </a:p>
          <a:p>
            <a:pPr marL="342900" indent="-342900">
              <a:buAutoNum type="arabicPeriod"/>
            </a:pPr>
            <a:r>
              <a:rPr kumimoji="1" lang="en" altLang="zh-CN" b="0"/>
              <a:t>Increment current term </a:t>
            </a:r>
          </a:p>
          <a:p>
            <a:pPr marL="342900" indent="-342900">
              <a:buAutoNum type="arabicPeriod"/>
            </a:pPr>
            <a:r>
              <a:rPr kumimoji="1" lang="en" altLang="zh-CN" b="0"/>
              <a:t>Vote for </a:t>
            </a:r>
            <a:r>
              <a:rPr kumimoji="1" lang="en-US" altLang="zh-CN" b="0"/>
              <a:t>it</a:t>
            </a:r>
            <a:r>
              <a:rPr kumimoji="1" lang="en" altLang="zh-CN" b="0"/>
              <a:t>self </a:t>
            </a:r>
          </a:p>
          <a:p>
            <a:pPr lvl="1" indent="0">
              <a:buNone/>
            </a:pPr>
            <a:r>
              <a:rPr lang="en" altLang="zh-CN"/>
              <a:t>Send </a:t>
            </a:r>
            <a:r>
              <a:rPr lang="en" altLang="zh-CN" b="1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RequestVote</a:t>
            </a:r>
            <a:r>
              <a:rPr lang="en" altLang="zh-CN" b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RPC</a:t>
            </a:r>
            <a:r>
              <a:rPr lang="en" altLang="zh-CN"/>
              <a:t>s to all other servers, retry until either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" altLang="zh-CN" sz="1800"/>
              <a:t>Receive votes from majority of servers </a:t>
            </a:r>
            <a:r>
              <a:rPr lang="en-US" altLang="zh-CN" sz="1800"/>
              <a:t>➔ Become</a:t>
            </a:r>
            <a:r>
              <a:rPr lang="zh-CN" altLang="en-US" sz="1800"/>
              <a:t> </a:t>
            </a:r>
            <a:r>
              <a:rPr lang="en-US" altLang="zh-CN" sz="1800"/>
              <a:t>the leader!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/>
              <a:t>Receiver RPC from a valid leader  ➔ Return to the follower </a:t>
            </a:r>
          </a:p>
          <a:p>
            <a:pPr lvl="2" indent="0">
              <a:buNone/>
            </a:pPr>
            <a:endParaRPr lang="en" altLang="zh-CN" sz="1800"/>
          </a:p>
          <a:p>
            <a:pPr marL="1600200" lvl="2" indent="-457200">
              <a:buFont typeface="+mj-ea"/>
              <a:buAutoNum type="circleNumDbPlain"/>
            </a:pP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17A775-AE91-0F4E-AF7D-7A9415AA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5CF28BA-E1E4-1244-AFB4-E0B234A0C092}"/>
              </a:ext>
            </a:extLst>
          </p:cNvPr>
          <p:cNvGrpSpPr/>
          <p:nvPr/>
        </p:nvGrpSpPr>
        <p:grpSpPr>
          <a:xfrm>
            <a:off x="1326314" y="3796889"/>
            <a:ext cx="6141141" cy="583586"/>
            <a:chOff x="403124" y="989206"/>
            <a:chExt cx="6141141" cy="58358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D8E3675-3814-104D-B89C-7547C12CBF3A}"/>
                </a:ext>
              </a:extLst>
            </p:cNvPr>
            <p:cNvSpPr/>
            <p:nvPr/>
          </p:nvSpPr>
          <p:spPr>
            <a:xfrm>
              <a:off x="403124" y="989206"/>
              <a:ext cx="6141141" cy="58358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237A53-0CAA-BE41-91A2-AF279A3CD9D3}"/>
                </a:ext>
              </a:extLst>
            </p:cNvPr>
            <p:cNvSpPr/>
            <p:nvPr/>
          </p:nvSpPr>
          <p:spPr>
            <a:xfrm>
              <a:off x="665490" y="1074946"/>
              <a:ext cx="58528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what is the condition for the follower to vote?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4248750-4375-6440-8514-0D5DEF9AE9F1}"/>
              </a:ext>
            </a:extLst>
          </p:cNvPr>
          <p:cNvGrpSpPr/>
          <p:nvPr/>
        </p:nvGrpSpPr>
        <p:grpSpPr>
          <a:xfrm>
            <a:off x="1828119" y="4599104"/>
            <a:ext cx="5575181" cy="583586"/>
            <a:chOff x="882101" y="1040361"/>
            <a:chExt cx="5575181" cy="58358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57344A1-9355-564C-BC5A-667B65671DBD}"/>
                </a:ext>
              </a:extLst>
            </p:cNvPr>
            <p:cNvSpPr/>
            <p:nvPr/>
          </p:nvSpPr>
          <p:spPr>
            <a:xfrm>
              <a:off x="912506" y="1040361"/>
              <a:ext cx="5457357" cy="58358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77815F9-C77B-AE46-AFA9-0F7D4B6A5CDD}"/>
                </a:ext>
              </a:extLst>
            </p:cNvPr>
            <p:cNvSpPr/>
            <p:nvPr/>
          </p:nvSpPr>
          <p:spPr>
            <a:xfrm>
              <a:off x="882101" y="1147488"/>
              <a:ext cx="55751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The leader’s term &gt;= self’s term &amp; never vote before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907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9D8CF-D408-2245-BE78-97A2B135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Election requirements: safety &amp; liveness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458455-6F2C-444E-8B09-80DDB3394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At most one winner per term </a:t>
            </a:r>
          </a:p>
          <a:p>
            <a:pPr lvl="1"/>
            <a:r>
              <a:rPr kumimoji="1" lang="en-US" altLang="zh-CN" dirty="0"/>
              <a:t>How to achieve so? Each server only gives one vote per term (persist on disk)</a:t>
            </a:r>
          </a:p>
          <a:p>
            <a:pPr lvl="1"/>
            <a:r>
              <a:rPr kumimoji="1" lang="en-US" altLang="zh-CN" dirty="0"/>
              <a:t>Majority ensures at least one leader (similar to phase #1 of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)</a:t>
            </a:r>
          </a:p>
          <a:p>
            <a:r>
              <a:rPr lang="en" altLang="zh-CN" dirty="0"/>
              <a:t>Some candidate must eventually win </a:t>
            </a:r>
          </a:p>
          <a:p>
            <a:pPr lvl="1"/>
            <a:r>
              <a:rPr lang="en" altLang="zh-CN" dirty="0"/>
              <a:t>If multiple candidates started, non will win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7322A7-C7BC-BC49-BE40-554BC435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/>
          </a:p>
        </p:txBody>
      </p:sp>
      <p:pic>
        <p:nvPicPr>
          <p:cNvPr id="6" name="图片 5" descr="图片包含 图形用户界面&#10;&#10;描述已自动生成">
            <a:extLst>
              <a:ext uri="{FF2B5EF4-FFF2-40B4-BE49-F238E27FC236}">
                <a16:creationId xmlns:a16="http://schemas.microsoft.com/office/drawing/2014/main" id="{3601FB93-53D6-CB4C-BAA8-289303565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68" y="3902010"/>
            <a:ext cx="6948264" cy="131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133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9BA25C-34B2-CF48-B649-BD034A04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 structure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6582D9-F1D4-594C-83DE-B411B64CF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433564"/>
            <a:ext cx="8229600" cy="2383693"/>
          </a:xfrm>
        </p:spPr>
        <p:txBody>
          <a:bodyPr>
            <a:normAutofit/>
          </a:bodyPr>
          <a:lstStyle/>
          <a:p>
            <a:r>
              <a:rPr kumimoji="1" lang="en-US" altLang="zh-CN"/>
              <a:t>Log entry = index, term, command </a:t>
            </a:r>
          </a:p>
          <a:p>
            <a:pPr lvl="1"/>
            <a:r>
              <a:rPr kumimoji="1" lang="en-US" altLang="zh-CN"/>
              <a:t>Stored on the disk to tolerate failures </a:t>
            </a:r>
          </a:p>
          <a:p>
            <a:r>
              <a:rPr kumimoji="1" lang="en-US" altLang="zh-CN"/>
              <a:t>A log is committed if it can be safely applied to the state machine </a:t>
            </a:r>
          </a:p>
          <a:p>
            <a:pPr lvl="1"/>
            <a:r>
              <a:rPr kumimoji="1" lang="en-US" altLang="zh-CN"/>
              <a:t>i.e., eventually stored on all the servers with the same value </a:t>
            </a:r>
          </a:p>
          <a:p>
            <a:r>
              <a:rPr kumimoji="1" lang="en-US" altLang="zh-CN">
                <a:solidFill>
                  <a:srgbClr val="C00000"/>
                </a:solidFill>
              </a:rPr>
              <a:t>Not all </a:t>
            </a:r>
            <a:r>
              <a:rPr kumimoji="1" lang="en-US" altLang="zh-CN"/>
              <a:t>entries are </a:t>
            </a:r>
            <a:r>
              <a:rPr kumimoji="1" lang="en-US" altLang="zh-CN">
                <a:solidFill>
                  <a:srgbClr val="C00000"/>
                </a:solidFill>
              </a:rPr>
              <a:t>committed </a:t>
            </a:r>
            <a:r>
              <a:rPr kumimoji="1" lang="en-US" altLang="zh-CN" b="0">
                <a:solidFill>
                  <a:schemeClr val="tx1"/>
                </a:solidFill>
              </a:rPr>
              <a:t>(will talk about later)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FCBFB-1902-FF44-9079-CDC77108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52606AB8-B104-F745-A374-E5B079BD9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584" y="337562"/>
            <a:ext cx="6607576" cy="287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682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873ECD-B4FF-444C-8580-AE8392BE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normal operations to update the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3E89D5-6E7F-724E-91AF-6CD84537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58" y="2529333"/>
            <a:ext cx="8843442" cy="307189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-US" altLang="zh-CN" b="0" dirty="0"/>
              <a:t>Send command to the leader 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appends command to its log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sends </a:t>
            </a:r>
            <a:r>
              <a:rPr kumimoji="1" lang="en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b="0" dirty="0"/>
              <a:t> RPCs to followers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Once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new entry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log)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committed</a:t>
            </a:r>
            <a:r>
              <a:rPr kumimoji="1" lang="en" altLang="zh-CN" b="0" dirty="0"/>
              <a:t>:</a:t>
            </a:r>
          </a:p>
          <a:p>
            <a:pPr lvl="1" indent="0">
              <a:buNone/>
            </a:pPr>
            <a:r>
              <a:rPr kumimoji="1" lang="en-US" altLang="zh-CN" b="0" dirty="0"/>
              <a:t>Leader passes command to its state machine, returns results to client </a:t>
            </a:r>
          </a:p>
          <a:p>
            <a:pPr lvl="1" indent="0">
              <a:buNone/>
            </a:pPr>
            <a:r>
              <a:rPr kumimoji="1" lang="en-US" altLang="zh-CN" b="0" dirty="0"/>
              <a:t>Notifies followers </a:t>
            </a:r>
            <a:r>
              <a:rPr kumimoji="1" lang="en-US" altLang="zh-CN" dirty="0"/>
              <a:t>of committed entries, </a:t>
            </a:r>
            <a:r>
              <a:rPr kumimoji="1" lang="en" altLang="zh-CN" dirty="0"/>
              <a:t> </a:t>
            </a:r>
            <a:r>
              <a:rPr kumimoji="1" lang="en" altLang="zh-CN" b="0" dirty="0"/>
              <a:t>Follower pass committed commands to their state machines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125458-E51D-444F-9C78-0199A181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AA699B-947D-FF4D-BCD6-00CAF62D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46" y="1212670"/>
            <a:ext cx="883816" cy="8838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025C1FA-86C8-8D4C-8A77-F33A605B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92" y="1051445"/>
            <a:ext cx="2664296" cy="146378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D09DAD7-6AD2-764F-8A9A-ABB6E0B24432}"/>
              </a:ext>
            </a:extLst>
          </p:cNvPr>
          <p:cNvSpPr txBox="1"/>
          <p:nvPr/>
        </p:nvSpPr>
        <p:spPr>
          <a:xfrm>
            <a:off x="2038176" y="2111644"/>
            <a:ext cx="1051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956A5055-C7D3-9643-AA14-3B9CC8D613EB}"/>
              </a:ext>
            </a:extLst>
          </p:cNvPr>
          <p:cNvSpPr/>
          <p:nvPr/>
        </p:nvSpPr>
        <p:spPr>
          <a:xfrm>
            <a:off x="2931090" y="1289717"/>
            <a:ext cx="1866378" cy="1091934"/>
          </a:xfrm>
          <a:custGeom>
            <a:avLst/>
            <a:gdLst>
              <a:gd name="connsiteX0" fmla="*/ 0 w 1866378"/>
              <a:gd name="connsiteY0" fmla="*/ 1027598 h 1091934"/>
              <a:gd name="connsiteX1" fmla="*/ 1002083 w 1866378"/>
              <a:gd name="connsiteY1" fmla="*/ 1002546 h 1091934"/>
              <a:gd name="connsiteX2" fmla="*/ 951978 w 1866378"/>
              <a:gd name="connsiteY2" fmla="*/ 163302 h 1091934"/>
              <a:gd name="connsiteX3" fmla="*/ 1866378 w 1866378"/>
              <a:gd name="connsiteY3" fmla="*/ 464 h 109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378" h="1091934">
                <a:moveTo>
                  <a:pt x="0" y="1027598"/>
                </a:moveTo>
                <a:cubicBezTo>
                  <a:pt x="421710" y="1087096"/>
                  <a:pt x="843420" y="1146595"/>
                  <a:pt x="1002083" y="1002546"/>
                </a:cubicBezTo>
                <a:cubicBezTo>
                  <a:pt x="1160746" y="858497"/>
                  <a:pt x="807929" y="330316"/>
                  <a:pt x="951978" y="163302"/>
                </a:cubicBezTo>
                <a:cubicBezTo>
                  <a:pt x="1096027" y="-3712"/>
                  <a:pt x="1481202" y="-1624"/>
                  <a:pt x="1866378" y="46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AC1B166-FF55-4B48-9013-90DE2BBCA105}"/>
              </a:ext>
            </a:extLst>
          </p:cNvPr>
          <p:cNvSpPr txBox="1"/>
          <p:nvPr/>
        </p:nvSpPr>
        <p:spPr>
          <a:xfrm>
            <a:off x="3320881" y="1533622"/>
            <a:ext cx="134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Command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3110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8C7A17-C7FF-5242-BBE1-6788E92D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the raft’s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6CE9D9-E1FA-AB43-80DC-2764F4F47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High level of </a:t>
            </a:r>
            <a:r>
              <a:rPr kumimoji="1" lang="en" altLang="zh-CN" dirty="0">
                <a:highlight>
                  <a:srgbClr val="FFFF00"/>
                </a:highlight>
              </a:rPr>
              <a:t>coherency</a:t>
            </a:r>
            <a:r>
              <a:rPr kumimoji="1" lang="en" altLang="zh-CN" dirty="0"/>
              <a:t> between logs </a:t>
            </a:r>
            <a:r>
              <a:rPr kumimoji="1" lang="en" altLang="zh-CN" dirty="0">
                <a:highlight>
                  <a:srgbClr val="FFFF00"/>
                </a:highlight>
              </a:rPr>
              <a:t>maintained by the raft</a:t>
            </a:r>
            <a:r>
              <a:rPr kumimoji="1" lang="en" altLang="zh-CN" dirty="0"/>
              <a:t>:</a:t>
            </a:r>
          </a:p>
          <a:p>
            <a:pPr lvl="1"/>
            <a:r>
              <a:rPr kumimoji="1" lang="en-US" altLang="zh-CN" dirty="0"/>
              <a:t>If log entries on different servers have the same index &amp; term </a:t>
            </a:r>
          </a:p>
          <a:p>
            <a:pPr lvl="2"/>
            <a:r>
              <a:rPr kumimoji="1" lang="en-US" altLang="zh-CN" sz="1800" dirty="0"/>
              <a:t>They store the same command </a:t>
            </a:r>
          </a:p>
          <a:p>
            <a:pPr lvl="2"/>
            <a:r>
              <a:rPr kumimoji="1" lang="en" altLang="zh-CN" sz="1800" dirty="0"/>
              <a:t>The logs are identical in all preceding entries</a:t>
            </a:r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r>
              <a:rPr lang="en-US" altLang="zh-CN" dirty="0"/>
              <a:t>If a given entry is committed, all preceding entries are also committed</a:t>
            </a:r>
          </a:p>
          <a:p>
            <a:pPr lvl="1"/>
            <a:r>
              <a:rPr kumimoji="1" lang="en-US" altLang="zh-CN" dirty="0"/>
              <a:t>Note that not all log entries are committed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237CE-4EDE-0D4A-AA01-4C52B19F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685FE7-200C-5745-AAC9-BE7C48A0E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785492"/>
            <a:ext cx="29845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C7B5E-35FD-6A49-95AC-7E63623B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dirty="0"/>
              <a:t> consistency checks + repair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D8B9-A498-4443-ADFD-533CECEAC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/>
              <a:t>Each</a:t>
            </a:r>
            <a:r>
              <a:rPr kumimoji="1" lang="zh-CN" altLang="en-US"/>
              <a:t> </a:t>
            </a:r>
            <a:r>
              <a:rPr kumimoji="1" lang="en-US" altLang="zh-CN"/>
              <a:t>RPC argument contains </a:t>
            </a:r>
          </a:p>
          <a:p>
            <a:pPr lvl="1"/>
            <a:r>
              <a:rPr kumimoji="1" lang="en-US" altLang="zh-CN"/>
              <a:t>Append index, term, </a:t>
            </a:r>
            <a:r>
              <a:rPr lang="en-US" altLang="zh-CN" b="1"/>
              <a:t>term of entry preceding new ones</a:t>
            </a:r>
          </a:p>
          <a:p>
            <a:r>
              <a:rPr kumimoji="1" lang="en-US" altLang="zh-CN"/>
              <a:t>Follower checks whether it has the </a:t>
            </a:r>
            <a:r>
              <a:rPr kumimoji="1" lang="en-US" altLang="zh-CN">
                <a:highlight>
                  <a:srgbClr val="FFFF00"/>
                </a:highlight>
              </a:rPr>
              <a:t>matching</a:t>
            </a:r>
            <a:r>
              <a:rPr kumimoji="1" lang="en-US" altLang="zh-CN"/>
              <a:t> entry</a:t>
            </a:r>
          </a:p>
          <a:p>
            <a:pPr lvl="1"/>
            <a:r>
              <a:rPr kumimoji="1" lang="en-US" altLang="zh-CN"/>
              <a:t>Otherwise, it rejects the request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A99A57-6494-6B4E-898B-C86D5B73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5068D8-F55E-DEC7-EDC2-BF80CB488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146" y="3184968"/>
            <a:ext cx="5462679" cy="230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62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8C8BA-FC88-1E93-5248-601B05B6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Raft’s intuitive commit rule:  replicating on a majority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CCF363-9717-2244-BB52-4614536BB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the log </a:t>
            </a:r>
            <a:r>
              <a:rPr kumimoji="1" lang="en-US" altLang="zh-CN" dirty="0">
                <a:highlight>
                  <a:srgbClr val="FFFF00"/>
                </a:highlight>
              </a:rPr>
              <a:t>is replicated on a majority of servers</a:t>
            </a:r>
            <a:r>
              <a:rPr kumimoji="1" lang="en-US" altLang="zh-CN" dirty="0"/>
              <a:t>, it can be replicated on the state machine </a:t>
            </a:r>
          </a:p>
          <a:p>
            <a:pPr lvl="1"/>
            <a:r>
              <a:rPr kumimoji="1" lang="en-US" altLang="zh-CN" dirty="0"/>
              <a:t>Not always true on raft so far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CB93E-B618-D98E-C984-680F8F8E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250D95-DFFB-9993-4EB9-5C818F8EF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830" y="2236459"/>
            <a:ext cx="54610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011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DECD6F-C843-964B-B1E8-20AE75D4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Safety requirement of the commit entry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5C69D5-54DF-8B49-89F4-B14D0CD52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777380"/>
            <a:ext cx="8229600" cy="2956730"/>
          </a:xfrm>
        </p:spPr>
        <p:txBody>
          <a:bodyPr/>
          <a:lstStyle/>
          <a:p>
            <a:r>
              <a:rPr lang="en-US" altLang="zh-CN" dirty="0"/>
              <a:t>Raft safety property:</a:t>
            </a:r>
          </a:p>
          <a:p>
            <a:pPr lvl="1"/>
            <a:r>
              <a:rPr lang="en-US" altLang="zh-CN" dirty="0"/>
              <a:t>If a leader has decided that a log entry is committed, that entry will be present in the logs of all future leaders (no overwritten)</a:t>
            </a:r>
          </a:p>
          <a:p>
            <a:r>
              <a:rPr lang="en-US" altLang="zh-CN" dirty="0"/>
              <a:t>This guarantees the safety requirement</a:t>
            </a:r>
          </a:p>
          <a:p>
            <a:pPr lvl="1"/>
            <a:r>
              <a:rPr lang="en-US" altLang="zh-CN" dirty="0"/>
              <a:t>Leaders never overwrite entries in their logs</a:t>
            </a:r>
          </a:p>
          <a:p>
            <a:pPr lvl="1"/>
            <a:r>
              <a:rPr lang="en-US" altLang="zh-CN" dirty="0"/>
              <a:t>Only entries in the leader’s log can be committed</a:t>
            </a:r>
          </a:p>
          <a:p>
            <a:pPr lvl="1"/>
            <a:r>
              <a:rPr lang="en-US" altLang="zh-CN" dirty="0"/>
              <a:t>Entries must be committed before applying to state machine</a:t>
            </a: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62D404-9F9E-0942-B848-FA32DD4C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A3C8711-2D5B-2F43-819C-8F7800968DD5}"/>
              </a:ext>
            </a:extLst>
          </p:cNvPr>
          <p:cNvGrpSpPr/>
          <p:nvPr/>
        </p:nvGrpSpPr>
        <p:grpSpPr>
          <a:xfrm>
            <a:off x="380020" y="968943"/>
            <a:ext cx="8075240" cy="975271"/>
            <a:chOff x="911200" y="1040360"/>
            <a:chExt cx="2686291" cy="97527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664D294-A180-914F-A188-41023DDF7FB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0B0E7B-1C3A-754A-80B5-3C5B24D5F895}"/>
                </a:ext>
              </a:extLst>
            </p:cNvPr>
            <p:cNvSpPr/>
            <p:nvPr/>
          </p:nvSpPr>
          <p:spPr>
            <a:xfrm>
              <a:off x="911200" y="1092301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Once a log entry has been applied to a state machine, no other state machine must apply a different value for that log entry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3E8E8F79-4721-C34F-8342-45248D77D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77" y="4519278"/>
            <a:ext cx="7112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19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CB7-857E-9E2D-C264-8E937D698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Systems: storage, compute and network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D5974-A78A-E87A-6BB5-DC24446F5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850633B7-2731-28C6-FB46-20D1D5118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4" y="1357657"/>
            <a:ext cx="8251001" cy="1015155"/>
          </a:xfrm>
          <a:prstGeom prst="rect">
            <a:avLst/>
          </a:prstGeom>
        </p:spPr>
      </p:pic>
      <p:sp>
        <p:nvSpPr>
          <p:cNvPr id="6" name="Oval 7">
            <a:extLst>
              <a:ext uri="{FF2B5EF4-FFF2-40B4-BE49-F238E27FC236}">
                <a16:creationId xmlns:a16="http://schemas.microsoft.com/office/drawing/2014/main" id="{2CC12E90-E681-8355-7D05-2E93D7A5168D}"/>
              </a:ext>
            </a:extLst>
          </p:cNvPr>
          <p:cNvSpPr/>
          <p:nvPr/>
        </p:nvSpPr>
        <p:spPr>
          <a:xfrm>
            <a:off x="2177909" y="2595040"/>
            <a:ext cx="2927555" cy="1404000"/>
          </a:xfrm>
          <a:prstGeom prst="ellipse">
            <a:avLst/>
          </a:prstGeom>
          <a:solidFill>
            <a:srgbClr val="002060">
              <a:alpha val="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0" rIns="0" bIns="36000" rtlCol="0" anchor="ctr"/>
          <a:lstStyle/>
          <a:p>
            <a:r>
              <a:rPr lang="en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Storage</a:t>
            </a:r>
          </a:p>
          <a:p>
            <a:r>
              <a:rPr lang="en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Power</a:t>
            </a:r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AFE31186-9BAF-FF60-8631-15645214C8D9}"/>
              </a:ext>
            </a:extLst>
          </p:cNvPr>
          <p:cNvSpPr/>
          <p:nvPr/>
        </p:nvSpPr>
        <p:spPr>
          <a:xfrm>
            <a:off x="4157768" y="2595040"/>
            <a:ext cx="2927555" cy="1404000"/>
          </a:xfrm>
          <a:prstGeom prst="ellipse">
            <a:avLst/>
          </a:prstGeom>
          <a:solidFill>
            <a:srgbClr val="00B050">
              <a:alpha val="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72000" rtlCol="0" anchor="b"/>
          <a:lstStyle/>
          <a:p>
            <a:pPr algn="r"/>
            <a:r>
              <a:rPr lang="en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Network</a:t>
            </a:r>
            <a:br>
              <a:rPr lang="en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Power</a:t>
            </a:r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1DA8F08F-9246-8147-FCBB-51EC0FCD49AA}"/>
              </a:ext>
            </a:extLst>
          </p:cNvPr>
          <p:cNvSpPr/>
          <p:nvPr/>
        </p:nvSpPr>
        <p:spPr>
          <a:xfrm>
            <a:off x="3417968" y="3286224"/>
            <a:ext cx="2392235" cy="1885730"/>
          </a:xfrm>
          <a:prstGeom prst="ellipse">
            <a:avLst/>
          </a:prstGeom>
          <a:solidFill>
            <a:srgbClr val="C00000">
              <a:alpha val="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72000" rIns="0" bIns="0" rtlCol="0" anchor="b"/>
          <a:lstStyle/>
          <a:p>
            <a:pPr algn="ctr"/>
            <a:r>
              <a:rPr lang="en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Compute</a:t>
            </a:r>
          </a:p>
          <a:p>
            <a:pPr algn="ctr"/>
            <a:r>
              <a:rPr lang="en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Power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10C24F2-B744-A065-A18D-B2A9407A837B}"/>
              </a:ext>
            </a:extLst>
          </p:cNvPr>
          <p:cNvSpPr/>
          <p:nvPr/>
        </p:nvSpPr>
        <p:spPr>
          <a:xfrm>
            <a:off x="3245933" y="427059"/>
            <a:ext cx="1368152" cy="504056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02305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D7D67-B8BE-68C1-E27F-5D554F3F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(Approximate) computation for NN like </a:t>
            </a:r>
            <a:r>
              <a:rPr kumimoji="1" lang="en-US" altLang="zh-CN" dirty="0" err="1"/>
              <a:t>ChatGPT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7FAE0D1-E812-68C3-CC9B-36489A84FA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3888432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en-US" altLang="zh-CN" dirty="0"/>
                  <a:t>Cost of training ~= </a:t>
                </a:r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 × #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𝒑𝒂𝒓𝒂𝒎𝒆𝒕𝒆𝒓𝒔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𝒃𝒂𝒕𝒄𝒉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𝒏𝒖𝒎𝒃𝒆𝒓</m:t>
                    </m:r>
                  </m:oMath>
                </a14:m>
                <a:endParaRPr kumimoji="1" lang="en-US" altLang="zh-CN" dirty="0"/>
              </a:p>
              <a:p>
                <a:r>
                  <a:rPr kumimoji="1" lang="en-US" altLang="zh-CN" dirty="0"/>
                  <a:t>Known fact: GPT-4 has 1.76 trillion parameters </a:t>
                </a:r>
                <a:r>
                  <a:rPr kumimoji="1" lang="en-US" altLang="zh-CN" baseline="30000" dirty="0"/>
                  <a:t>[1] </a:t>
                </a:r>
              </a:p>
              <a:p>
                <a:pPr lvl="1"/>
                <a:r>
                  <a:rPr kumimoji="1" lang="en-US" altLang="zh-CN" dirty="0"/>
                  <a:t>This is 1,760,000,000,000 parameters  </a:t>
                </a:r>
              </a:p>
              <a:p>
                <a:pPr lvl="1"/>
                <a:r>
                  <a:rPr kumimoji="1" lang="en-US" altLang="zh-CN" dirty="0"/>
                  <a:t>So, this is 10,560,000,000,000 calculations for a single input of </a:t>
                </a:r>
                <a:r>
                  <a:rPr kumimoji="1" lang="en-US" altLang="zh-CN" b="1" dirty="0"/>
                  <a:t>a single iteration</a:t>
                </a:r>
                <a:r>
                  <a:rPr kumimoji="1" lang="en-US" altLang="zh-CN" dirty="0"/>
                  <a:t>!! </a:t>
                </a:r>
              </a:p>
              <a:p>
                <a:r>
                  <a:rPr kumimoji="1" lang="en-US" altLang="zh-CN" dirty="0"/>
                  <a:t>What are the computation capabilities of nowadays devices (e.g., A100)? </a:t>
                </a:r>
              </a:p>
              <a:p>
                <a:pPr lvl="1"/>
                <a:r>
                  <a:rPr kumimoji="1" lang="en" altLang="zh-CN" dirty="0"/>
                  <a:t>19.5 TFLOPS = 19,500,000,000,000 (FP32) float point per second </a:t>
                </a:r>
              </a:p>
              <a:p>
                <a:pPr lvl="1"/>
                <a:r>
                  <a:rPr kumimoji="1" lang="en" altLang="zh-CN" dirty="0"/>
                  <a:t>Basically, it needs 30 seconds for an A100 GPU to finish an iteration </a:t>
                </a:r>
                <a:r>
                  <a:rPr kumimoji="1" lang="en" altLang="zh-CN" b="1" dirty="0"/>
                  <a:t>in the optimal case </a:t>
                </a:r>
              </a:p>
              <a:p>
                <a:r>
                  <a:rPr kumimoji="1" lang="en-US" altLang="zh-CN" dirty="0"/>
                  <a:t>We need a powerful computation device for the AI!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7FAE0D1-E812-68C3-CC9B-36489A84FA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3888432"/>
              </a:xfrm>
              <a:blipFill>
                <a:blip r:embed="rId2"/>
                <a:stretch>
                  <a:fillRect l="-772" t="-6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E5C159-F3A4-06B9-169F-074EB969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2EA5B56-121F-1F42-3B38-BE9703186020}"/>
              </a:ext>
            </a:extLst>
          </p:cNvPr>
          <p:cNvSpPr txBox="1"/>
          <p:nvPr/>
        </p:nvSpPr>
        <p:spPr>
          <a:xfrm>
            <a:off x="4022202" y="240174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1026" name="Picture 2" descr="NVIDIA A100 | NVIDIA">
            <a:extLst>
              <a:ext uri="{FF2B5EF4-FFF2-40B4-BE49-F238E27FC236}">
                <a16:creationId xmlns:a16="http://schemas.microsoft.com/office/drawing/2014/main" id="{C3D21DC7-A51A-ED73-D39C-D85806564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49239"/>
            <a:ext cx="242867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FE7674D-D46F-1B10-D89A-E75CDD10F33F}"/>
              </a:ext>
            </a:extLst>
          </p:cNvPr>
          <p:cNvSpPr txBox="1"/>
          <p:nvPr/>
        </p:nvSpPr>
        <p:spPr>
          <a:xfrm>
            <a:off x="-36512" y="5377780"/>
            <a:ext cx="65493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 sz="1400" dirty="0"/>
              <a:t>[1] https://the-</a:t>
            </a:r>
            <a:r>
              <a:rPr kumimoji="1" lang="en" altLang="zh-CN" sz="1400" dirty="0" err="1"/>
              <a:t>decoder.com</a:t>
            </a:r>
            <a:r>
              <a:rPr kumimoji="1" lang="en" altLang="zh-CN" sz="1400" dirty="0"/>
              <a:t>/gpt-4-has-a-trillion-parameters/ 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8260431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AC0F0-A761-1CB5-95C7-96DF21A1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scaling a single-device with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E3C338-EB16-D012-9ECA-D58BD9116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General methods</a:t>
            </a:r>
          </a:p>
          <a:p>
            <a:pPr lvl="1"/>
            <a:r>
              <a:rPr kumimoji="1" lang="en-US" altLang="zh-CN" dirty="0"/>
              <a:t>Single core+: pipeline + super scalar with instruction level parallelism (ILP)</a:t>
            </a:r>
          </a:p>
          <a:p>
            <a:pPr lvl="1"/>
            <a:r>
              <a:rPr kumimoji="1" lang="en-US" altLang="zh-CN" dirty="0"/>
              <a:t>Single core++: added SIMD support </a:t>
            </a:r>
          </a:p>
          <a:p>
            <a:pPr lvl="1"/>
            <a:r>
              <a:rPr kumimoji="1" lang="en-US" altLang="zh-CN" dirty="0"/>
              <a:t>Single core+++: domain-specific accelerators (e.g., matrix accelerators) </a:t>
            </a:r>
          </a:p>
          <a:p>
            <a:pPr lvl="1"/>
            <a:r>
              <a:rPr kumimoji="1" lang="en-US" altLang="zh-CN" dirty="0"/>
              <a:t>Multiple core: a single core (single core, single core+, single core++, single core+++) can be glued together ! 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is the trade-off?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94A08A-7B79-41D0-70A3-14241626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6679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206C6F-3E90-C143-3AB0-9B6FD7CA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Devices available for computation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9B7F3D-33A4-1ADB-3EB4-82AE69874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E545E965-18F0-956F-3457-65CF0DAC0056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959E1AD-02CC-00DB-1DBF-5A6C30C79F60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CB12A8FE-EDC3-614A-5BB0-9B509A7B2AC7}"/>
              </a:ext>
            </a:extLst>
          </p:cNvPr>
          <p:cNvSpPr/>
          <p:nvPr/>
        </p:nvSpPr>
        <p:spPr>
          <a:xfrm>
            <a:off x="6628051" y="4400282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Performance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ED9ABB-348A-4F88-C1BF-70B643B3856D}"/>
              </a:ext>
            </a:extLst>
          </p:cNvPr>
          <p:cNvSpPr txBox="1"/>
          <p:nvPr/>
        </p:nvSpPr>
        <p:spPr>
          <a:xfrm>
            <a:off x="3212746" y="3268436"/>
            <a:ext cx="2151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Apple M2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 GPU 3.6 TFLOPs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B9DD14C-9B1B-7994-9446-5E3D95E75E96}"/>
              </a:ext>
            </a:extLst>
          </p:cNvPr>
          <p:cNvSpPr/>
          <p:nvPr/>
        </p:nvSpPr>
        <p:spPr>
          <a:xfrm>
            <a:off x="3635026" y="2849555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50" name="Picture 2" descr="Apple MacBook Air 13,6&quot; 2022 M2/8/256GB SSD 8C GPU Mitternacht MLY33D/A">
            <a:extLst>
              <a:ext uri="{FF2B5EF4-FFF2-40B4-BE49-F238E27FC236}">
                <a16:creationId xmlns:a16="http://schemas.microsoft.com/office/drawing/2014/main" id="{3C138975-881C-1879-AB62-4C6373716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92" y="1688455"/>
            <a:ext cx="9017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uawei Mate 60 Pro 5G 12 GB + 256 GB Grün">
            <a:extLst>
              <a:ext uri="{FF2B5EF4-FFF2-40B4-BE49-F238E27FC236}">
                <a16:creationId xmlns:a16="http://schemas.microsoft.com/office/drawing/2014/main" id="{6FF0B0C7-9F62-547C-AA99-2488E7BCA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54" y="1570483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19EE7753-2621-BF04-2E3B-81EBB7D4AEB3}"/>
              </a:ext>
            </a:extLst>
          </p:cNvPr>
          <p:cNvSpPr/>
          <p:nvPr/>
        </p:nvSpPr>
        <p:spPr>
          <a:xfrm>
            <a:off x="1928103" y="2864822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1D61D7-DA58-0C15-77DD-E1C050B3A6A1}"/>
              </a:ext>
            </a:extLst>
          </p:cNvPr>
          <p:cNvSpPr txBox="1"/>
          <p:nvPr/>
        </p:nvSpPr>
        <p:spPr>
          <a:xfrm>
            <a:off x="1484554" y="3268435"/>
            <a:ext cx="1575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Mate60 GPU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2.3 TFLOPs</a:t>
            </a:r>
            <a:endParaRPr lang="zh-CN" altLang="en-US" dirty="0"/>
          </a:p>
        </p:txBody>
      </p:sp>
      <p:pic>
        <p:nvPicPr>
          <p:cNvPr id="14" name="Picture 2" descr="NVIDIA A100 | NVIDIA">
            <a:extLst>
              <a:ext uri="{FF2B5EF4-FFF2-40B4-BE49-F238E27FC236}">
                <a16:creationId xmlns:a16="http://schemas.microsoft.com/office/drawing/2014/main" id="{0C7B907A-FF27-3D94-EE88-35F28F688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681" y="1602751"/>
            <a:ext cx="2097568" cy="118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E830F29D-C20E-77A3-7E66-D369CB147FE4}"/>
              </a:ext>
            </a:extLst>
          </p:cNvPr>
          <p:cNvSpPr/>
          <p:nvPr/>
        </p:nvSpPr>
        <p:spPr>
          <a:xfrm>
            <a:off x="5957465" y="2864199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C4BE84-360D-61FE-07F0-CF2E170EF05D}"/>
              </a:ext>
            </a:extLst>
          </p:cNvPr>
          <p:cNvSpPr txBox="1"/>
          <p:nvPr/>
        </p:nvSpPr>
        <p:spPr>
          <a:xfrm>
            <a:off x="5148064" y="3265792"/>
            <a:ext cx="2354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NVIDIA A100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 GPU 19.5 TFLOPs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E5C6356-D7D2-0031-BAD4-0BA0450F1AD0}"/>
              </a:ext>
            </a:extLst>
          </p:cNvPr>
          <p:cNvSpPr/>
          <p:nvPr/>
        </p:nvSpPr>
        <p:spPr>
          <a:xfrm>
            <a:off x="8072593" y="2864198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" name="图片 19" descr="银色的电脑&#10;&#10;描述已自动生成">
            <a:extLst>
              <a:ext uri="{FF2B5EF4-FFF2-40B4-BE49-F238E27FC236}">
                <a16:creationId xmlns:a16="http://schemas.microsoft.com/office/drawing/2014/main" id="{8C180BB9-BEFD-9FFE-962F-A318FBDBF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4" y="1705372"/>
            <a:ext cx="1230524" cy="917679"/>
          </a:xfrm>
          <a:prstGeom prst="rect">
            <a:avLst/>
          </a:prstGeom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4960ECD0-6145-96A6-6BBB-4843D9BCB09A}"/>
              </a:ext>
            </a:extLst>
          </p:cNvPr>
          <p:cNvSpPr/>
          <p:nvPr/>
        </p:nvSpPr>
        <p:spPr>
          <a:xfrm>
            <a:off x="531496" y="2863575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1E11D9-4C28-EE6F-54E8-D2786BFF82E2}"/>
              </a:ext>
            </a:extLst>
          </p:cNvPr>
          <p:cNvSpPr txBox="1"/>
          <p:nvPr/>
        </p:nvSpPr>
        <p:spPr>
          <a:xfrm>
            <a:off x="-3723" y="3265792"/>
            <a:ext cx="15752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Intel i5-9600K, 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single core: 6.3GFLOPS</a:t>
            </a:r>
          </a:p>
          <a:p>
            <a:r>
              <a:rPr lang="en" altLang="zh-CN" dirty="0">
                <a:solidFill>
                  <a:srgbClr val="202124"/>
                </a:solidFill>
                <a:ea typeface="Google Sans"/>
              </a:rPr>
              <a:t>Multiple cores: 37.7GFLOPS</a:t>
            </a:r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 </a:t>
            </a:r>
            <a:endParaRPr lang="zh-CN" altLang="en-US" dirty="0"/>
          </a:p>
        </p:txBody>
      </p:sp>
      <p:pic>
        <p:nvPicPr>
          <p:cNvPr id="24" name="图片 23" descr="图片包含 游戏机, 电子, 电路&#10;&#10;描述已自动生成">
            <a:extLst>
              <a:ext uri="{FF2B5EF4-FFF2-40B4-BE49-F238E27FC236}">
                <a16:creationId xmlns:a16="http://schemas.microsoft.com/office/drawing/2014/main" id="{D96C1C85-FEC3-5882-E6C4-6E4D6E31D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446" y="1309701"/>
            <a:ext cx="1198485" cy="127838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D9B08133-DE47-0855-45D1-633FDC2A9D57}"/>
              </a:ext>
            </a:extLst>
          </p:cNvPr>
          <p:cNvSpPr txBox="1"/>
          <p:nvPr/>
        </p:nvSpPr>
        <p:spPr>
          <a:xfrm>
            <a:off x="7380312" y="3274039"/>
            <a:ext cx="2354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Google TPUv4</a:t>
            </a:r>
          </a:p>
          <a:p>
            <a:r>
              <a:rPr lang="en-US" altLang="zh-CN" dirty="0"/>
              <a:t>275 TFLOPS</a:t>
            </a:r>
            <a:endParaRPr lang="zh-CN" altLang="en-US" dirty="0"/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4EB75D4B-587E-B7E6-F4C9-616189510BF1}"/>
              </a:ext>
            </a:extLst>
          </p:cNvPr>
          <p:cNvCxnSpPr>
            <a:cxnSpLocks/>
          </p:cNvCxnSpPr>
          <p:nvPr/>
        </p:nvCxnSpPr>
        <p:spPr>
          <a:xfrm>
            <a:off x="2923842" y="1417340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2DA5BC62-74DC-B787-CB14-9B2CD105C4F9}"/>
              </a:ext>
            </a:extLst>
          </p:cNvPr>
          <p:cNvSpPr/>
          <p:nvPr/>
        </p:nvSpPr>
        <p:spPr>
          <a:xfrm>
            <a:off x="783916" y="1232674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Programmability</a:t>
            </a:r>
          </a:p>
        </p:txBody>
      </p:sp>
    </p:spTree>
    <p:extLst>
      <p:ext uri="{BB962C8B-B14F-4D97-AF65-F5344CB8AC3E}">
        <p14:creationId xmlns:p14="http://schemas.microsoft.com/office/powerpoint/2010/main" val="394908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1921396"/>
            <a:ext cx="8278688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Simply add computation is insufficient!</a:t>
            </a:r>
            <a:br>
              <a:rPr kumimoji="1" lang="en-US" altLang="zh-CN" sz="3600" b="0" dirty="0">
                <a:latin typeface="+mn-lt"/>
              </a:rPr>
            </a:b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Accessing memory (or other storage) &amp; Roofline model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481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668326-DE5C-9ACD-C22A-4C963104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Memory stalls (Communication stalls)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E6157C-796D-2395-E6F3-3FBEC5E25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A processor “stalls” when it cannot run the next instruction in an instruction stream because of a dependency on a previous instruction. </a:t>
            </a:r>
          </a:p>
          <a:p>
            <a:r>
              <a:rPr kumimoji="1" lang="en" altLang="zh-CN" dirty="0"/>
              <a:t>Accessing memory is a major source of stalls </a:t>
            </a:r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Memory access times ~ 100’s of cycles</a:t>
            </a:r>
          </a:p>
          <a:p>
            <a:pPr lvl="1"/>
            <a:r>
              <a:rPr kumimoji="1" lang="en" altLang="zh-CN" dirty="0"/>
              <a:t>Memory “access time” is a measure of latency </a:t>
            </a:r>
          </a:p>
          <a:p>
            <a:r>
              <a:rPr kumimoji="1" lang="en-US" altLang="zh-CN" dirty="0"/>
              <a:t>Reducing memory stalls is a large topic, out of the scope of this lecture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BE6E4D-913A-CC11-A3B5-D0C0E2FB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 dirty="0"/>
          </a:p>
        </p:txBody>
      </p:sp>
      <p:pic>
        <p:nvPicPr>
          <p:cNvPr id="6" name="图片 5" descr="图形用户界面&#10;&#10;中度可信度描述已自动生成">
            <a:extLst>
              <a:ext uri="{FF2B5EF4-FFF2-40B4-BE49-F238E27FC236}">
                <a16:creationId xmlns:a16="http://schemas.microsoft.com/office/drawing/2014/main" id="{5CB18CC6-80E4-CB71-DAD0-9D983C35B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25452"/>
            <a:ext cx="7772400" cy="105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567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4ABD21-C310-955B-0788-81B77BA98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>
                <a:solidFill>
                  <a:srgbClr val="000000"/>
                </a:solidFill>
                <a:effectLst/>
                <a:latin typeface="Helvetica" pitchFamily="2" charset="0"/>
              </a:rPr>
              <a:t>Terminology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7E9EA8-37C6-67BE-30BB-1178A340E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Memory (storage) latency</a:t>
            </a:r>
          </a:p>
          <a:p>
            <a:pPr lvl="1"/>
            <a:r>
              <a:rPr kumimoji="1" lang="en" altLang="zh-CN" dirty="0"/>
              <a:t>The amount of time for a memory request (e.g., load, store) from a processor to be serviced by the memory system</a:t>
            </a:r>
          </a:p>
          <a:p>
            <a:pPr lvl="1"/>
            <a:r>
              <a:rPr kumimoji="1" lang="en" altLang="zh-CN" dirty="0"/>
              <a:t>E.g., 100 cycles, 100 </a:t>
            </a:r>
            <a:r>
              <a:rPr kumimoji="1" lang="en" altLang="zh-CN" dirty="0" err="1"/>
              <a:t>nsecs</a:t>
            </a:r>
            <a:r>
              <a:rPr kumimoji="1" lang="en" altLang="zh-CN" dirty="0"/>
              <a:t> </a:t>
            </a:r>
          </a:p>
          <a:p>
            <a:r>
              <a:rPr kumimoji="1" lang="en" altLang="zh-CN" dirty="0"/>
              <a:t>Memory (storage) bandwidth </a:t>
            </a:r>
          </a:p>
          <a:p>
            <a:pPr lvl="1"/>
            <a:r>
              <a:rPr kumimoji="1" lang="en" altLang="zh-CN" dirty="0"/>
              <a:t>The rate at which the memory system can provide data to a processor</a:t>
            </a:r>
          </a:p>
          <a:p>
            <a:pPr lvl="1"/>
            <a:r>
              <a:rPr kumimoji="1" lang="en" altLang="zh-CN" dirty="0"/>
              <a:t>E.g., 20Gbps </a:t>
            </a:r>
          </a:p>
          <a:p>
            <a:r>
              <a:rPr kumimoji="1" lang="en-US" altLang="zh-CN" dirty="0"/>
              <a:t>Time to load the data = Latency + Payload / bandwidth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701529-4FEA-BB95-2233-605BF612D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16961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Review: the roofline model </a:t>
            </a:r>
            <a:endParaRPr lang="en-US" altLang="en-US" sz="1200" dirty="0"/>
          </a:p>
        </p:txBody>
      </p:sp>
      <p:sp>
        <p:nvSpPr>
          <p:cNvPr id="808963" name="Line 3"/>
          <p:cNvSpPr>
            <a:spLocks noChangeShapeType="1"/>
          </p:cNvSpPr>
          <p:nvPr/>
        </p:nvSpPr>
        <p:spPr bwMode="auto">
          <a:xfrm flipV="1">
            <a:off x="580057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4" name="Line 4"/>
          <p:cNvSpPr>
            <a:spLocks noChangeShapeType="1"/>
          </p:cNvSpPr>
          <p:nvPr/>
        </p:nvSpPr>
        <p:spPr bwMode="auto">
          <a:xfrm flipV="1">
            <a:off x="625777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5" name="Line 5"/>
          <p:cNvSpPr>
            <a:spLocks noChangeShapeType="1"/>
          </p:cNvSpPr>
          <p:nvPr/>
        </p:nvSpPr>
        <p:spPr bwMode="auto">
          <a:xfrm flipV="1">
            <a:off x="671378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6" name="Line 6"/>
          <p:cNvSpPr>
            <a:spLocks noChangeShapeType="1"/>
          </p:cNvSpPr>
          <p:nvPr/>
        </p:nvSpPr>
        <p:spPr bwMode="auto">
          <a:xfrm flipV="1">
            <a:off x="717098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7" name="Line 7"/>
          <p:cNvSpPr>
            <a:spLocks noChangeShapeType="1"/>
          </p:cNvSpPr>
          <p:nvPr/>
        </p:nvSpPr>
        <p:spPr bwMode="auto">
          <a:xfrm flipV="1">
            <a:off x="7626994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8" name="Line 8"/>
          <p:cNvSpPr>
            <a:spLocks noChangeShapeType="1"/>
          </p:cNvSpPr>
          <p:nvPr/>
        </p:nvSpPr>
        <p:spPr bwMode="auto">
          <a:xfrm flipV="1">
            <a:off x="8084194" y="1441011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9" name="Line 9"/>
          <p:cNvSpPr>
            <a:spLocks noChangeShapeType="1"/>
          </p:cNvSpPr>
          <p:nvPr/>
        </p:nvSpPr>
        <p:spPr bwMode="auto">
          <a:xfrm flipV="1">
            <a:off x="8540203" y="1441011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0" name="Line 10"/>
          <p:cNvSpPr>
            <a:spLocks noChangeShapeType="1"/>
          </p:cNvSpPr>
          <p:nvPr/>
        </p:nvSpPr>
        <p:spPr bwMode="auto">
          <a:xfrm flipH="1" flipV="1">
            <a:off x="5344566" y="4411620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1" name="Line 11"/>
          <p:cNvSpPr>
            <a:spLocks noChangeShapeType="1"/>
          </p:cNvSpPr>
          <p:nvPr/>
        </p:nvSpPr>
        <p:spPr bwMode="auto">
          <a:xfrm flipH="1" flipV="1">
            <a:off x="5344566" y="3954420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2" name="Line 12"/>
          <p:cNvSpPr>
            <a:spLocks noChangeShapeType="1"/>
          </p:cNvSpPr>
          <p:nvPr/>
        </p:nvSpPr>
        <p:spPr bwMode="auto">
          <a:xfrm flipH="1" flipV="1">
            <a:off x="5344566" y="34984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3" name="Line 13"/>
          <p:cNvSpPr>
            <a:spLocks noChangeShapeType="1"/>
          </p:cNvSpPr>
          <p:nvPr/>
        </p:nvSpPr>
        <p:spPr bwMode="auto">
          <a:xfrm flipH="1" flipV="1">
            <a:off x="5344566" y="30412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4" name="Line 14"/>
          <p:cNvSpPr>
            <a:spLocks noChangeShapeType="1"/>
          </p:cNvSpPr>
          <p:nvPr/>
        </p:nvSpPr>
        <p:spPr bwMode="auto">
          <a:xfrm flipH="1" flipV="1">
            <a:off x="5344566" y="25840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5" name="Line 15"/>
          <p:cNvSpPr>
            <a:spLocks noChangeShapeType="1"/>
          </p:cNvSpPr>
          <p:nvPr/>
        </p:nvSpPr>
        <p:spPr bwMode="auto">
          <a:xfrm flipH="1" flipV="1">
            <a:off x="5344566" y="21268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6" name="Line 16"/>
          <p:cNvSpPr>
            <a:spLocks noChangeShapeType="1"/>
          </p:cNvSpPr>
          <p:nvPr/>
        </p:nvSpPr>
        <p:spPr bwMode="auto">
          <a:xfrm flipH="1" flipV="1">
            <a:off x="5344566" y="16696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7" name="Text Box 17"/>
          <p:cNvSpPr txBox="1">
            <a:spLocks noChangeArrowheads="1"/>
          </p:cNvSpPr>
          <p:nvPr/>
        </p:nvSpPr>
        <p:spPr bwMode="auto">
          <a:xfrm>
            <a:off x="4450407" y="4183020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2</a:t>
            </a:r>
          </a:p>
        </p:txBody>
      </p:sp>
      <p:sp>
        <p:nvSpPr>
          <p:cNvPr id="808978" name="Text Box 18"/>
          <p:cNvSpPr txBox="1">
            <a:spLocks noChangeArrowheads="1"/>
          </p:cNvSpPr>
          <p:nvPr/>
        </p:nvSpPr>
        <p:spPr bwMode="auto">
          <a:xfrm>
            <a:off x="5115966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 baseline="30000"/>
              <a:t>1</a:t>
            </a:r>
            <a:r>
              <a:rPr lang="en-US" altLang="en-US" sz="1200"/>
              <a:t>/</a:t>
            </a:r>
            <a:r>
              <a:rPr lang="en-US" altLang="en-US" sz="1200" baseline="-25000"/>
              <a:t>8</a:t>
            </a:r>
            <a:endParaRPr lang="en-US" altLang="en-US" sz="1200"/>
          </a:p>
        </p:txBody>
      </p:sp>
      <p:sp>
        <p:nvSpPr>
          <p:cNvPr id="808979" name="Line 19"/>
          <p:cNvSpPr>
            <a:spLocks noChangeShapeType="1"/>
          </p:cNvSpPr>
          <p:nvPr/>
        </p:nvSpPr>
        <p:spPr bwMode="auto">
          <a:xfrm>
            <a:off x="5344566" y="4868820"/>
            <a:ext cx="3424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80" name="Text Box 20"/>
          <p:cNvSpPr txBox="1">
            <a:spLocks noChangeArrowheads="1"/>
          </p:cNvSpPr>
          <p:nvPr/>
        </p:nvSpPr>
        <p:spPr bwMode="auto">
          <a:xfrm>
            <a:off x="5344567" y="5326020"/>
            <a:ext cx="296822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flop:DRAM byte ratio</a:t>
            </a:r>
          </a:p>
        </p:txBody>
      </p:sp>
      <p:sp>
        <p:nvSpPr>
          <p:cNvPr id="808981" name="Text Box 21"/>
          <p:cNvSpPr txBox="1">
            <a:spLocks noChangeArrowheads="1"/>
          </p:cNvSpPr>
          <p:nvPr/>
        </p:nvSpPr>
        <p:spPr bwMode="auto">
          <a:xfrm rot="16200000">
            <a:off x="2948432" y="2922744"/>
            <a:ext cx="342304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2400"/>
              <a:t>attainable Gflop/s</a:t>
            </a:r>
          </a:p>
        </p:txBody>
      </p:sp>
      <p:sp>
        <p:nvSpPr>
          <p:cNvPr id="808982" name="Text Box 22"/>
          <p:cNvSpPr txBox="1">
            <a:spLocks noChangeArrowheads="1"/>
          </p:cNvSpPr>
          <p:nvPr/>
        </p:nvSpPr>
        <p:spPr bwMode="auto">
          <a:xfrm>
            <a:off x="4450407" y="3725820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4</a:t>
            </a:r>
          </a:p>
        </p:txBody>
      </p:sp>
      <p:sp>
        <p:nvSpPr>
          <p:cNvPr id="808983" name="Text Box 23"/>
          <p:cNvSpPr txBox="1">
            <a:spLocks noChangeArrowheads="1"/>
          </p:cNvSpPr>
          <p:nvPr/>
        </p:nvSpPr>
        <p:spPr bwMode="auto">
          <a:xfrm>
            <a:off x="4450407" y="3269811"/>
            <a:ext cx="684610" cy="456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8</a:t>
            </a:r>
          </a:p>
        </p:txBody>
      </p:sp>
      <p:sp>
        <p:nvSpPr>
          <p:cNvPr id="808984" name="Text Box 24"/>
          <p:cNvSpPr txBox="1">
            <a:spLocks noChangeArrowheads="1"/>
          </p:cNvSpPr>
          <p:nvPr/>
        </p:nvSpPr>
        <p:spPr bwMode="auto">
          <a:xfrm>
            <a:off x="4450407" y="28126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16</a:t>
            </a:r>
          </a:p>
        </p:txBody>
      </p:sp>
      <p:sp>
        <p:nvSpPr>
          <p:cNvPr id="808985" name="Text Box 25"/>
          <p:cNvSpPr txBox="1">
            <a:spLocks noChangeArrowheads="1"/>
          </p:cNvSpPr>
          <p:nvPr/>
        </p:nvSpPr>
        <p:spPr bwMode="auto">
          <a:xfrm>
            <a:off x="4450407" y="23554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32</a:t>
            </a:r>
          </a:p>
        </p:txBody>
      </p:sp>
      <p:sp>
        <p:nvSpPr>
          <p:cNvPr id="808986" name="Text Box 26"/>
          <p:cNvSpPr txBox="1">
            <a:spLocks noChangeArrowheads="1"/>
          </p:cNvSpPr>
          <p:nvPr/>
        </p:nvSpPr>
        <p:spPr bwMode="auto">
          <a:xfrm>
            <a:off x="4450407" y="18982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64</a:t>
            </a:r>
          </a:p>
        </p:txBody>
      </p:sp>
      <p:sp>
        <p:nvSpPr>
          <p:cNvPr id="808987" name="Text Box 27"/>
          <p:cNvSpPr txBox="1">
            <a:spLocks noChangeArrowheads="1"/>
          </p:cNvSpPr>
          <p:nvPr/>
        </p:nvSpPr>
        <p:spPr bwMode="auto">
          <a:xfrm>
            <a:off x="4450407" y="14410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128</a:t>
            </a:r>
          </a:p>
        </p:txBody>
      </p:sp>
      <p:sp>
        <p:nvSpPr>
          <p:cNvPr id="808988" name="Text Box 28"/>
          <p:cNvSpPr txBox="1">
            <a:spLocks noChangeArrowheads="1"/>
          </p:cNvSpPr>
          <p:nvPr/>
        </p:nvSpPr>
        <p:spPr bwMode="auto">
          <a:xfrm>
            <a:off x="5563641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 baseline="30000"/>
              <a:t>1</a:t>
            </a:r>
            <a:r>
              <a:rPr lang="en-US" altLang="en-US" sz="1200"/>
              <a:t>/</a:t>
            </a:r>
            <a:r>
              <a:rPr lang="en-US" altLang="en-US" sz="1200" baseline="-25000"/>
              <a:t>4</a:t>
            </a:r>
            <a:endParaRPr lang="en-US" altLang="en-US" sz="1200"/>
          </a:p>
        </p:txBody>
      </p:sp>
      <p:sp>
        <p:nvSpPr>
          <p:cNvPr id="808989" name="Text Box 29"/>
          <p:cNvSpPr txBox="1">
            <a:spLocks noChangeArrowheads="1"/>
          </p:cNvSpPr>
          <p:nvPr/>
        </p:nvSpPr>
        <p:spPr bwMode="auto">
          <a:xfrm>
            <a:off x="6010125" y="4868820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 baseline="30000"/>
              <a:t>1</a:t>
            </a:r>
            <a:r>
              <a:rPr lang="en-US" altLang="en-US" sz="1200"/>
              <a:t>/</a:t>
            </a:r>
            <a:r>
              <a:rPr lang="en-US" altLang="en-US" sz="1200" baseline="-25000"/>
              <a:t>2</a:t>
            </a:r>
            <a:endParaRPr lang="en-US" altLang="en-US" sz="1200"/>
          </a:p>
        </p:txBody>
      </p:sp>
      <p:sp>
        <p:nvSpPr>
          <p:cNvPr id="808990" name="Text Box 30"/>
          <p:cNvSpPr txBox="1">
            <a:spLocks noChangeArrowheads="1"/>
          </p:cNvSpPr>
          <p:nvPr/>
        </p:nvSpPr>
        <p:spPr bwMode="auto">
          <a:xfrm>
            <a:off x="6494710" y="4868820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1</a:t>
            </a:r>
          </a:p>
        </p:txBody>
      </p:sp>
      <p:sp>
        <p:nvSpPr>
          <p:cNvPr id="808991" name="Text Box 31"/>
          <p:cNvSpPr txBox="1">
            <a:spLocks noChangeArrowheads="1"/>
          </p:cNvSpPr>
          <p:nvPr/>
        </p:nvSpPr>
        <p:spPr bwMode="auto">
          <a:xfrm>
            <a:off x="6942385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2</a:t>
            </a:r>
          </a:p>
        </p:txBody>
      </p:sp>
      <p:sp>
        <p:nvSpPr>
          <p:cNvPr id="808992" name="Text Box 32"/>
          <p:cNvSpPr txBox="1">
            <a:spLocks noChangeArrowheads="1"/>
          </p:cNvSpPr>
          <p:nvPr/>
        </p:nvSpPr>
        <p:spPr bwMode="auto">
          <a:xfrm>
            <a:off x="7390060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4</a:t>
            </a:r>
          </a:p>
        </p:txBody>
      </p:sp>
      <p:sp>
        <p:nvSpPr>
          <p:cNvPr id="808993" name="Text Box 33"/>
          <p:cNvSpPr txBox="1">
            <a:spLocks noChangeArrowheads="1"/>
          </p:cNvSpPr>
          <p:nvPr/>
        </p:nvSpPr>
        <p:spPr bwMode="auto">
          <a:xfrm>
            <a:off x="7846069" y="4868820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8</a:t>
            </a:r>
          </a:p>
        </p:txBody>
      </p:sp>
      <p:sp>
        <p:nvSpPr>
          <p:cNvPr id="808994" name="Text Box 34"/>
          <p:cNvSpPr txBox="1">
            <a:spLocks noChangeArrowheads="1"/>
          </p:cNvSpPr>
          <p:nvPr/>
        </p:nvSpPr>
        <p:spPr bwMode="auto">
          <a:xfrm>
            <a:off x="8303270" y="4868820"/>
            <a:ext cx="46553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16</a:t>
            </a:r>
          </a:p>
        </p:txBody>
      </p:sp>
      <p:sp>
        <p:nvSpPr>
          <p:cNvPr id="808995" name="Line 35"/>
          <p:cNvSpPr>
            <a:spLocks noChangeShapeType="1"/>
          </p:cNvSpPr>
          <p:nvPr/>
        </p:nvSpPr>
        <p:spPr bwMode="auto">
          <a:xfrm flipV="1">
            <a:off x="5344566" y="1445774"/>
            <a:ext cx="0" cy="34278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96" name="Text Box 36"/>
          <p:cNvSpPr txBox="1">
            <a:spLocks noChangeArrowheads="1"/>
          </p:cNvSpPr>
          <p:nvPr/>
        </p:nvSpPr>
        <p:spPr bwMode="auto">
          <a:xfrm>
            <a:off x="4431357" y="4640220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1</a:t>
            </a:r>
          </a:p>
        </p:txBody>
      </p:sp>
      <p:grpSp>
        <p:nvGrpSpPr>
          <p:cNvPr id="808997" name="Group 37"/>
          <p:cNvGrpSpPr>
            <a:grpSpLocks/>
          </p:cNvGrpSpPr>
          <p:nvPr/>
        </p:nvGrpSpPr>
        <p:grpSpPr bwMode="auto">
          <a:xfrm>
            <a:off x="7613898" y="1902975"/>
            <a:ext cx="926306" cy="396478"/>
            <a:chOff x="2673" y="1253"/>
            <a:chExt cx="778" cy="333"/>
          </a:xfrm>
        </p:grpSpPr>
        <p:sp>
          <p:nvSpPr>
            <p:cNvPr id="808998" name="Rectangle 38"/>
            <p:cNvSpPr>
              <a:spLocks noChangeArrowheads="1"/>
            </p:cNvSpPr>
            <p:nvPr/>
          </p:nvSpPr>
          <p:spPr bwMode="auto">
            <a:xfrm>
              <a:off x="2688" y="1487"/>
              <a:ext cx="763" cy="9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8999" name="Line 39"/>
            <p:cNvSpPr>
              <a:spLocks noChangeShapeType="1"/>
            </p:cNvSpPr>
            <p:nvPr/>
          </p:nvSpPr>
          <p:spPr bwMode="auto">
            <a:xfrm flipH="1" flipV="1">
              <a:off x="2685" y="1487"/>
              <a:ext cx="766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0" name="Text Box 40"/>
            <p:cNvSpPr txBox="1">
              <a:spLocks noChangeArrowheads="1"/>
            </p:cNvSpPr>
            <p:nvPr/>
          </p:nvSpPr>
          <p:spPr bwMode="auto">
            <a:xfrm>
              <a:off x="2673" y="1253"/>
              <a:ext cx="76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altLang="en-US" dirty="0">
                  <a:solidFill>
                    <a:srgbClr val="0000FF"/>
                  </a:solidFill>
                </a:rPr>
                <a:t>Peak flops</a:t>
              </a:r>
            </a:p>
          </p:txBody>
        </p:sp>
      </p:grpSp>
      <p:grpSp>
        <p:nvGrpSpPr>
          <p:cNvPr id="809001" name="Group 41"/>
          <p:cNvGrpSpPr>
            <a:grpSpLocks/>
          </p:cNvGrpSpPr>
          <p:nvPr/>
        </p:nvGrpSpPr>
        <p:grpSpPr bwMode="auto">
          <a:xfrm>
            <a:off x="5004048" y="2182770"/>
            <a:ext cx="3018235" cy="2400300"/>
            <a:chOff x="481" y="1488"/>
            <a:chExt cx="2535" cy="2016"/>
          </a:xfrm>
        </p:grpSpPr>
        <p:sp>
          <p:nvSpPr>
            <p:cNvPr id="809002" name="Freeform 42"/>
            <p:cNvSpPr>
              <a:spLocks/>
            </p:cNvSpPr>
            <p:nvPr/>
          </p:nvSpPr>
          <p:spPr bwMode="auto">
            <a:xfrm>
              <a:off x="783" y="1488"/>
              <a:ext cx="1920" cy="2016"/>
            </a:xfrm>
            <a:custGeom>
              <a:avLst/>
              <a:gdLst>
                <a:gd name="T0" fmla="*/ 0 w 1920"/>
                <a:gd name="T1" fmla="*/ 1920 h 2016"/>
                <a:gd name="T2" fmla="*/ 0 w 1920"/>
                <a:gd name="T3" fmla="*/ 2016 h 2016"/>
                <a:gd name="T4" fmla="*/ 1920 w 1920"/>
                <a:gd name="T5" fmla="*/ 96 h 2016"/>
                <a:gd name="T6" fmla="*/ 1920 w 1920"/>
                <a:gd name="T7" fmla="*/ 0 h 2016"/>
                <a:gd name="T8" fmla="*/ 0 w 1920"/>
                <a:gd name="T9" fmla="*/ 192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016">
                  <a:moveTo>
                    <a:pt x="0" y="1920"/>
                  </a:moveTo>
                  <a:lnTo>
                    <a:pt x="0" y="2016"/>
                  </a:lnTo>
                  <a:lnTo>
                    <a:pt x="1920" y="96"/>
                  </a:lnTo>
                  <a:lnTo>
                    <a:pt x="1920" y="0"/>
                  </a:lnTo>
                  <a:lnTo>
                    <a:pt x="0" y="192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3" name="Line 43"/>
            <p:cNvSpPr>
              <a:spLocks noChangeShapeType="1"/>
            </p:cNvSpPr>
            <p:nvPr/>
          </p:nvSpPr>
          <p:spPr bwMode="auto">
            <a:xfrm flipV="1">
              <a:off x="767" y="1489"/>
              <a:ext cx="1917" cy="191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4" name="Text Box 44"/>
            <p:cNvSpPr txBox="1">
              <a:spLocks noChangeArrowheads="1"/>
            </p:cNvSpPr>
            <p:nvPr/>
          </p:nvSpPr>
          <p:spPr bwMode="auto">
            <a:xfrm rot="18900000">
              <a:off x="481" y="2113"/>
              <a:ext cx="2535" cy="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altLang="en-US" dirty="0">
                  <a:solidFill>
                    <a:srgbClr val="0000FF"/>
                  </a:solidFill>
                </a:rPr>
                <a:t>Stream Bandwidth</a:t>
              </a:r>
            </a:p>
          </p:txBody>
        </p:sp>
      </p:grpSp>
      <p:grpSp>
        <p:nvGrpSpPr>
          <p:cNvPr id="809005" name="Group 45"/>
          <p:cNvGrpSpPr>
            <a:grpSpLocks/>
          </p:cNvGrpSpPr>
          <p:nvPr/>
        </p:nvGrpSpPr>
        <p:grpSpPr bwMode="auto">
          <a:xfrm>
            <a:off x="6948343" y="2710216"/>
            <a:ext cx="222647" cy="2157413"/>
            <a:chOff x="2114" y="1931"/>
            <a:chExt cx="187" cy="1812"/>
          </a:xfrm>
        </p:grpSpPr>
        <p:sp>
          <p:nvSpPr>
            <p:cNvPr id="809006" name="Line 46"/>
            <p:cNvSpPr>
              <a:spLocks noChangeShapeType="1"/>
            </p:cNvSpPr>
            <p:nvPr/>
          </p:nvSpPr>
          <p:spPr bwMode="auto">
            <a:xfrm flipV="1">
              <a:off x="2301" y="1931"/>
              <a:ext cx="0" cy="1776"/>
            </a:xfrm>
            <a:prstGeom prst="line">
              <a:avLst/>
            </a:prstGeom>
            <a:noFill/>
            <a:ln w="38100">
              <a:solidFill>
                <a:srgbClr val="FF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7" name="Text Box 47"/>
            <p:cNvSpPr txBox="1">
              <a:spLocks noChangeArrowheads="1"/>
            </p:cNvSpPr>
            <p:nvPr/>
          </p:nvSpPr>
          <p:spPr bwMode="auto">
            <a:xfrm rot="16200000">
              <a:off x="1296" y="2781"/>
              <a:ext cx="17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altLang="en-US" sz="1200" dirty="0">
                  <a:solidFill>
                    <a:srgbClr val="FF0080"/>
                  </a:solidFill>
                </a:rPr>
                <a:t>Kernel’s Arithmetic Intensity</a:t>
              </a:r>
            </a:p>
          </p:txBody>
        </p:sp>
      </p:grpSp>
      <p:sp>
        <p:nvSpPr>
          <p:cNvPr id="809008" name="Rectangle 48"/>
          <p:cNvSpPr>
            <a:spLocks noChangeArrowheads="1"/>
          </p:cNvSpPr>
          <p:nvPr/>
        </p:nvSpPr>
        <p:spPr bwMode="auto">
          <a:xfrm>
            <a:off x="5600701" y="1141810"/>
            <a:ext cx="193476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/>
          <a:lstStyle>
            <a:lvl1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45E692-F210-7B2B-9F7A-8B512BA4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056039" cy="442531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computation task should look at capabilities other than the computation </a:t>
            </a:r>
          </a:p>
          <a:p>
            <a:r>
              <a:rPr kumimoji="1" lang="en-US" altLang="zh-CN" dirty="0"/>
              <a:t>Given an application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we know how many FLOPs performed per-memory read, we can see whether it is computation bound or memory bound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Benefit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Give hints on the optimization directions </a:t>
            </a:r>
          </a:p>
          <a:p>
            <a:pPr lvl="1"/>
            <a:endParaRPr kumimoji="1" lang="en-US" altLang="zh-C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847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F183DB-72C6-18B7-248B-93C5B6F83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distributed computing?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11D1A4-4EDC-A8FB-74A2-81976FE14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Large computation requirements</a:t>
            </a:r>
          </a:p>
          <a:p>
            <a:pPr lvl="1"/>
            <a:r>
              <a:rPr kumimoji="1" lang="en-US" altLang="zh-CN" dirty="0"/>
              <a:t>E.g., training AI models, huge floating points required for each iteration</a:t>
            </a:r>
          </a:p>
          <a:p>
            <a:pPr marL="74250" lvl="1" indent="0">
              <a:buNone/>
            </a:pPr>
            <a:r>
              <a:rPr kumimoji="1" lang="en-US" altLang="zh-CN" sz="1800" b="0" dirty="0">
                <a:latin typeface="+mn-lt"/>
              </a:rPr>
              <a:t>     = 6 * #parameters * Batch size 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The trend continues </a:t>
            </a:r>
          </a:p>
          <a:p>
            <a:pPr marL="74250" lvl="1" indent="0">
              <a:buNone/>
            </a:pPr>
            <a:endParaRPr kumimoji="1" lang="en-US" altLang="zh-CN" b="0" dirty="0">
              <a:latin typeface="+mn-lt"/>
            </a:endParaRPr>
          </a:p>
          <a:p>
            <a:pPr indent="-285750"/>
            <a:r>
              <a:rPr kumimoji="1" lang="en-US" altLang="zh-CN" dirty="0"/>
              <a:t>Single device FLOPS (floating points per second) is insufficient </a:t>
            </a:r>
          </a:p>
          <a:p>
            <a:pPr lvl="1"/>
            <a:r>
              <a:rPr kumimoji="1" lang="en-US" altLang="zh-CN" dirty="0"/>
              <a:t>2X speed improvements per-year </a:t>
            </a:r>
          </a:p>
          <a:p>
            <a:pPr lvl="1"/>
            <a:r>
              <a:rPr kumimoji="1" lang="en-US" altLang="zh-CN" dirty="0"/>
              <a:t>Training computation required: 240+ X required per-year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5A5118-EC50-3595-C940-566AAC39F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2428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3E78FE-A132-3E65-59DE-0516805A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Logical process for doing a computation </a:t>
            </a:r>
            <a:r>
              <a:rPr kumimoji="1" lang="en-US" altLang="zh-CN" dirty="0" err="1"/>
              <a:t>distributedly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75427-AEE0-F6C4-CF20-1A383A51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1FB447E-3B33-9FC2-D079-1C666A252E9E}"/>
              </a:ext>
            </a:extLst>
          </p:cNvPr>
          <p:cNvSpPr/>
          <p:nvPr/>
        </p:nvSpPr>
        <p:spPr>
          <a:xfrm>
            <a:off x="562726" y="985292"/>
            <a:ext cx="7272808" cy="4982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52D5B9-981A-624B-40CA-49EABF5B6DF5}"/>
              </a:ext>
            </a:extLst>
          </p:cNvPr>
          <p:cNvSpPr txBox="1"/>
          <p:nvPr/>
        </p:nvSpPr>
        <p:spPr>
          <a:xfrm>
            <a:off x="1093236" y="1031495"/>
            <a:ext cx="6427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A large problem to solve, e.g., log processing, AI training </a:t>
            </a:r>
            <a:endParaRPr lang="zh-CN" altLang="en-US" dirty="0"/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53A6110B-13BA-3DA7-AE59-2529C6BC5154}"/>
              </a:ext>
            </a:extLst>
          </p:cNvPr>
          <p:cNvSpPr/>
          <p:nvPr/>
        </p:nvSpPr>
        <p:spPr>
          <a:xfrm>
            <a:off x="4019110" y="1483532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FBD78BA-C102-978C-1203-1FE58E4E2BA5}"/>
              </a:ext>
            </a:extLst>
          </p:cNvPr>
          <p:cNvSpPr/>
          <p:nvPr/>
        </p:nvSpPr>
        <p:spPr>
          <a:xfrm>
            <a:off x="562726" y="1829528"/>
            <a:ext cx="1080120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EA67A68-7C3F-0CA9-FDB1-F1CCEDE4083D}"/>
              </a:ext>
            </a:extLst>
          </p:cNvPr>
          <p:cNvSpPr/>
          <p:nvPr/>
        </p:nvSpPr>
        <p:spPr>
          <a:xfrm>
            <a:off x="1930878" y="1829528"/>
            <a:ext cx="1584176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4EB1AA7-0A62-BFF3-ED06-734E3325D67D}"/>
              </a:ext>
            </a:extLst>
          </p:cNvPr>
          <p:cNvSpPr/>
          <p:nvPr/>
        </p:nvSpPr>
        <p:spPr>
          <a:xfrm>
            <a:off x="3767082" y="1829528"/>
            <a:ext cx="1080120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4F11F23-0AE4-D584-F8BF-EFC421C9A06F}"/>
              </a:ext>
            </a:extLst>
          </p:cNvPr>
          <p:cNvSpPr/>
          <p:nvPr/>
        </p:nvSpPr>
        <p:spPr>
          <a:xfrm>
            <a:off x="5135234" y="1829528"/>
            <a:ext cx="1836204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3E64175-DB6D-3C39-3D07-D2FAD0EFE4C4}"/>
              </a:ext>
            </a:extLst>
          </p:cNvPr>
          <p:cNvSpPr/>
          <p:nvPr/>
        </p:nvSpPr>
        <p:spPr>
          <a:xfrm>
            <a:off x="7223466" y="1829528"/>
            <a:ext cx="612068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1587057-699F-FDAA-E0F7-F5D4BC82A64A}"/>
              </a:ext>
            </a:extLst>
          </p:cNvPr>
          <p:cNvSpPr txBox="1"/>
          <p:nvPr/>
        </p:nvSpPr>
        <p:spPr>
          <a:xfrm>
            <a:off x="539552" y="2305966"/>
            <a:ext cx="7319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Sub-problems. </a:t>
            </a:r>
            <a:r>
              <a:rPr kumimoji="1" lang="en-US" altLang="zh-CN" dirty="0"/>
              <a:t>Many alias, e.g., sub-tasks, sub-jobs (or simply jobs)</a:t>
            </a:r>
            <a:endParaRPr lang="zh-CN" altLang="en-US" dirty="0"/>
          </a:p>
        </p:txBody>
      </p:sp>
      <p:sp>
        <p:nvSpPr>
          <p:cNvPr id="15" name="下箭头 14">
            <a:extLst>
              <a:ext uri="{FF2B5EF4-FFF2-40B4-BE49-F238E27FC236}">
                <a16:creationId xmlns:a16="http://schemas.microsoft.com/office/drawing/2014/main" id="{1293609C-0D22-D5B3-E6EE-DB4B0F2B4338}"/>
              </a:ext>
            </a:extLst>
          </p:cNvPr>
          <p:cNvSpPr/>
          <p:nvPr/>
        </p:nvSpPr>
        <p:spPr>
          <a:xfrm>
            <a:off x="4019110" y="2751671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0597EEB-AF56-52E0-391F-791CB84941AA}"/>
              </a:ext>
            </a:extLst>
          </p:cNvPr>
          <p:cNvSpPr txBox="1"/>
          <p:nvPr/>
        </p:nvSpPr>
        <p:spPr>
          <a:xfrm>
            <a:off x="4847202" y="1447030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Decompose</a:t>
            </a:r>
            <a:endParaRPr lang="zh-CN" altLang="en-US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A003D83-848D-6307-3A20-CB4A8903334A}"/>
              </a:ext>
            </a:extLst>
          </p:cNvPr>
          <p:cNvSpPr txBox="1"/>
          <p:nvPr/>
        </p:nvSpPr>
        <p:spPr>
          <a:xfrm>
            <a:off x="4912433" y="2759024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Assignment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E249A02-7D9A-2CC2-3378-C7405B751F44}"/>
              </a:ext>
            </a:extLst>
          </p:cNvPr>
          <p:cNvSpPr/>
          <p:nvPr/>
        </p:nvSpPr>
        <p:spPr>
          <a:xfrm>
            <a:off x="562726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5CAD2C-5FB9-772B-98AF-658284E7D05F}"/>
              </a:ext>
            </a:extLst>
          </p:cNvPr>
          <p:cNvSpPr/>
          <p:nvPr/>
        </p:nvSpPr>
        <p:spPr>
          <a:xfrm>
            <a:off x="1157454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F7E232F-8D97-5155-D836-665F07EE1639}"/>
              </a:ext>
            </a:extLst>
          </p:cNvPr>
          <p:cNvSpPr/>
          <p:nvPr/>
        </p:nvSpPr>
        <p:spPr>
          <a:xfrm>
            <a:off x="1750858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74EF838-E55A-3A1E-2E89-88BA2DA33F64}"/>
              </a:ext>
            </a:extLst>
          </p:cNvPr>
          <p:cNvSpPr/>
          <p:nvPr/>
        </p:nvSpPr>
        <p:spPr>
          <a:xfrm>
            <a:off x="2344262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8263E7D-8648-3C40-E9CE-FBF44A926D34}"/>
              </a:ext>
            </a:extLst>
          </p:cNvPr>
          <p:cNvSpPr/>
          <p:nvPr/>
        </p:nvSpPr>
        <p:spPr>
          <a:xfrm>
            <a:off x="2938990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FADC4DC-BBEE-32EB-B58C-48E42AFB0472}"/>
              </a:ext>
            </a:extLst>
          </p:cNvPr>
          <p:cNvSpPr/>
          <p:nvPr/>
        </p:nvSpPr>
        <p:spPr>
          <a:xfrm>
            <a:off x="3533718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6BA0755-AB2A-017C-9F33-D91325E6031A}"/>
              </a:ext>
            </a:extLst>
          </p:cNvPr>
          <p:cNvSpPr/>
          <p:nvPr/>
        </p:nvSpPr>
        <p:spPr>
          <a:xfrm>
            <a:off x="4127122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E778C67-4C2B-5EFE-CF48-E95F10FFF504}"/>
              </a:ext>
            </a:extLst>
          </p:cNvPr>
          <p:cNvSpPr/>
          <p:nvPr/>
        </p:nvSpPr>
        <p:spPr>
          <a:xfrm>
            <a:off x="4720526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269FB5C-3740-C9EA-8265-D855ADCB09FF}"/>
              </a:ext>
            </a:extLst>
          </p:cNvPr>
          <p:cNvSpPr/>
          <p:nvPr/>
        </p:nvSpPr>
        <p:spPr>
          <a:xfrm>
            <a:off x="5315254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C42F6F6-B83C-20BB-44C9-ADC505B26F99}"/>
              </a:ext>
            </a:extLst>
          </p:cNvPr>
          <p:cNvSpPr/>
          <p:nvPr/>
        </p:nvSpPr>
        <p:spPr>
          <a:xfrm>
            <a:off x="5909982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9C275DD-950D-F702-97B3-B8981DCADEBF}"/>
              </a:ext>
            </a:extLst>
          </p:cNvPr>
          <p:cNvSpPr/>
          <p:nvPr/>
        </p:nvSpPr>
        <p:spPr>
          <a:xfrm>
            <a:off x="6503386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42D2143-0CE5-3490-B064-2F760F94E515}"/>
              </a:ext>
            </a:extLst>
          </p:cNvPr>
          <p:cNvSpPr/>
          <p:nvPr/>
        </p:nvSpPr>
        <p:spPr>
          <a:xfrm>
            <a:off x="7096790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899111A-9254-998A-C674-ACCA9CD9BAA8}"/>
              </a:ext>
            </a:extLst>
          </p:cNvPr>
          <p:cNvSpPr/>
          <p:nvPr/>
        </p:nvSpPr>
        <p:spPr>
          <a:xfrm>
            <a:off x="7693057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DCB338F-B9A1-48E7-E63C-0B2F73AF8CF4}"/>
              </a:ext>
            </a:extLst>
          </p:cNvPr>
          <p:cNvSpPr txBox="1"/>
          <p:nvPr/>
        </p:nvSpPr>
        <p:spPr>
          <a:xfrm>
            <a:off x="647564" y="3784903"/>
            <a:ext cx="73191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A set of physical programs that can run on parallel units, e.g., a thread or a GPU kernel 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8542B7-ABD0-903E-EAA5-B943FB362815}"/>
              </a:ext>
            </a:extLst>
          </p:cNvPr>
          <p:cNvSpPr/>
          <p:nvPr/>
        </p:nvSpPr>
        <p:spPr>
          <a:xfrm>
            <a:off x="4019110" y="4419351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1C31927-96AD-3F92-93C4-9110B5EC76B8}"/>
              </a:ext>
            </a:extLst>
          </p:cNvPr>
          <p:cNvSpPr txBox="1"/>
          <p:nvPr/>
        </p:nvSpPr>
        <p:spPr>
          <a:xfrm>
            <a:off x="4490942" y="4414705"/>
            <a:ext cx="4388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Runtime Orchestration (or scheduling)  </a:t>
            </a:r>
            <a:endParaRPr lang="zh-CN" altLang="en-US" b="1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55993BE-C8B3-EF3D-2EEC-31CB575FE22D}"/>
              </a:ext>
            </a:extLst>
          </p:cNvPr>
          <p:cNvSpPr/>
          <p:nvPr/>
        </p:nvSpPr>
        <p:spPr>
          <a:xfrm>
            <a:off x="571753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188E6A2-0CD7-D2DD-D979-299450666495}"/>
              </a:ext>
            </a:extLst>
          </p:cNvPr>
          <p:cNvSpPr/>
          <p:nvPr/>
        </p:nvSpPr>
        <p:spPr>
          <a:xfrm>
            <a:off x="1166481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643E9E7-A2DD-4AA0-D475-A0FE65A7BFEB}"/>
              </a:ext>
            </a:extLst>
          </p:cNvPr>
          <p:cNvSpPr/>
          <p:nvPr/>
        </p:nvSpPr>
        <p:spPr>
          <a:xfrm>
            <a:off x="1759885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AEDA6BE-C694-085F-973E-7AABEBF3EC65}"/>
              </a:ext>
            </a:extLst>
          </p:cNvPr>
          <p:cNvSpPr/>
          <p:nvPr/>
        </p:nvSpPr>
        <p:spPr>
          <a:xfrm>
            <a:off x="2353289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D9F5BA8-B891-F26D-29C2-463FBF2561C7}"/>
              </a:ext>
            </a:extLst>
          </p:cNvPr>
          <p:cNvSpPr/>
          <p:nvPr/>
        </p:nvSpPr>
        <p:spPr>
          <a:xfrm>
            <a:off x="2948017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AFC363E-4E7C-81B8-9DD4-62EB3CE6109C}"/>
              </a:ext>
            </a:extLst>
          </p:cNvPr>
          <p:cNvSpPr/>
          <p:nvPr/>
        </p:nvSpPr>
        <p:spPr>
          <a:xfrm>
            <a:off x="3542745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590211E-A7DB-26C0-7FA2-947C02603218}"/>
              </a:ext>
            </a:extLst>
          </p:cNvPr>
          <p:cNvSpPr/>
          <p:nvPr/>
        </p:nvSpPr>
        <p:spPr>
          <a:xfrm>
            <a:off x="4136149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DB9962F-7081-FF24-F120-48C02DE23BA0}"/>
              </a:ext>
            </a:extLst>
          </p:cNvPr>
          <p:cNvSpPr/>
          <p:nvPr/>
        </p:nvSpPr>
        <p:spPr>
          <a:xfrm>
            <a:off x="4790571" y="492612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37DF843-D65B-E6E9-7C2F-70B3FA2C11E7}"/>
              </a:ext>
            </a:extLst>
          </p:cNvPr>
          <p:cNvSpPr/>
          <p:nvPr/>
        </p:nvSpPr>
        <p:spPr>
          <a:xfrm>
            <a:off x="5387108" y="493712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4E13B13-B8D0-94F7-E925-5F9A54A280B2}"/>
              </a:ext>
            </a:extLst>
          </p:cNvPr>
          <p:cNvSpPr/>
          <p:nvPr/>
        </p:nvSpPr>
        <p:spPr>
          <a:xfrm>
            <a:off x="5919009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993D58F-ABD9-8CC3-870B-9A33F54B5A3D}"/>
              </a:ext>
            </a:extLst>
          </p:cNvPr>
          <p:cNvSpPr/>
          <p:nvPr/>
        </p:nvSpPr>
        <p:spPr>
          <a:xfrm>
            <a:off x="6512413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E3543DC-33DA-102F-D5B6-A15B7FB6FCB1}"/>
              </a:ext>
            </a:extLst>
          </p:cNvPr>
          <p:cNvSpPr/>
          <p:nvPr/>
        </p:nvSpPr>
        <p:spPr>
          <a:xfrm>
            <a:off x="7105817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EF22E63-3DED-316E-7CAD-6A4F0BF967EE}"/>
              </a:ext>
            </a:extLst>
          </p:cNvPr>
          <p:cNvSpPr/>
          <p:nvPr/>
        </p:nvSpPr>
        <p:spPr>
          <a:xfrm>
            <a:off x="7702084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8" name="肘形连接符 47">
            <a:extLst>
              <a:ext uri="{FF2B5EF4-FFF2-40B4-BE49-F238E27FC236}">
                <a16:creationId xmlns:a16="http://schemas.microsoft.com/office/drawing/2014/main" id="{2E1F04E7-76E7-E56E-19B1-660BF24D86E1}"/>
              </a:ext>
            </a:extLst>
          </p:cNvPr>
          <p:cNvCxnSpPr>
            <a:stCxn id="34" idx="0"/>
            <a:endCxn id="35" idx="0"/>
          </p:cNvCxnSpPr>
          <p:nvPr/>
        </p:nvCxnSpPr>
        <p:spPr>
          <a:xfrm rot="5400000" flipH="1" flipV="1">
            <a:off x="1049137" y="4633415"/>
            <a:ext cx="12700" cy="594728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>
            <a:extLst>
              <a:ext uri="{FF2B5EF4-FFF2-40B4-BE49-F238E27FC236}">
                <a16:creationId xmlns:a16="http://schemas.microsoft.com/office/drawing/2014/main" id="{92E10B0C-BC77-4A93-6B68-66CDCB67BC2B}"/>
              </a:ext>
            </a:extLst>
          </p:cNvPr>
          <p:cNvCxnSpPr>
            <a:cxnSpLocks/>
            <a:stCxn id="36" idx="2"/>
            <a:endCxn id="35" idx="2"/>
          </p:cNvCxnSpPr>
          <p:nvPr/>
        </p:nvCxnSpPr>
        <p:spPr>
          <a:xfrm rot="5400000">
            <a:off x="1643203" y="4994117"/>
            <a:ext cx="12700" cy="593404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>
            <a:extLst>
              <a:ext uri="{FF2B5EF4-FFF2-40B4-BE49-F238E27FC236}">
                <a16:creationId xmlns:a16="http://schemas.microsoft.com/office/drawing/2014/main" id="{6DEEC206-807F-1DC5-14CA-03F4059547AB}"/>
              </a:ext>
            </a:extLst>
          </p:cNvPr>
          <p:cNvCxnSpPr>
            <a:cxnSpLocks/>
            <a:endCxn id="38" idx="0"/>
          </p:cNvCxnSpPr>
          <p:nvPr/>
        </p:nvCxnSpPr>
        <p:spPr>
          <a:xfrm flipV="1">
            <a:off x="2531882" y="4926130"/>
            <a:ext cx="596155" cy="10999"/>
          </a:xfrm>
          <a:prstGeom prst="bentConnector4">
            <a:avLst>
              <a:gd name="adj1" fmla="val -13305"/>
              <a:gd name="adj2" fmla="val 2178371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肘形连接符 63">
            <a:extLst>
              <a:ext uri="{FF2B5EF4-FFF2-40B4-BE49-F238E27FC236}">
                <a16:creationId xmlns:a16="http://schemas.microsoft.com/office/drawing/2014/main" id="{3B479CCC-646D-6265-9623-5563794F6BB7}"/>
              </a:ext>
            </a:extLst>
          </p:cNvPr>
          <p:cNvCxnSpPr>
            <a:cxnSpLocks/>
            <a:stCxn id="39" idx="2"/>
            <a:endCxn id="40" idx="2"/>
          </p:cNvCxnSpPr>
          <p:nvPr/>
        </p:nvCxnSpPr>
        <p:spPr>
          <a:xfrm rot="16200000" flipH="1">
            <a:off x="4019467" y="4989468"/>
            <a:ext cx="12700" cy="593404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>
            <a:extLst>
              <a:ext uri="{FF2B5EF4-FFF2-40B4-BE49-F238E27FC236}">
                <a16:creationId xmlns:a16="http://schemas.microsoft.com/office/drawing/2014/main" id="{A26F5A65-EB27-8723-AEC5-47F9210AA689}"/>
              </a:ext>
            </a:extLst>
          </p:cNvPr>
          <p:cNvCxnSpPr>
            <a:cxnSpLocks/>
            <a:stCxn id="40" idx="3"/>
            <a:endCxn id="41" idx="1"/>
          </p:cNvCxnSpPr>
          <p:nvPr/>
        </p:nvCxnSpPr>
        <p:spPr>
          <a:xfrm flipV="1">
            <a:off x="4496189" y="5106149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>
            <a:extLst>
              <a:ext uri="{FF2B5EF4-FFF2-40B4-BE49-F238E27FC236}">
                <a16:creationId xmlns:a16="http://schemas.microsoft.com/office/drawing/2014/main" id="{B04CAED7-9EDE-BDCC-16E9-339934FCFC17}"/>
              </a:ext>
            </a:extLst>
          </p:cNvPr>
          <p:cNvCxnSpPr>
            <a:cxnSpLocks/>
          </p:cNvCxnSpPr>
          <p:nvPr/>
        </p:nvCxnSpPr>
        <p:spPr>
          <a:xfrm flipV="1">
            <a:off x="5135234" y="5110799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>
            <a:extLst>
              <a:ext uri="{FF2B5EF4-FFF2-40B4-BE49-F238E27FC236}">
                <a16:creationId xmlns:a16="http://schemas.microsoft.com/office/drawing/2014/main" id="{D9D4A43F-B931-9B73-62A3-C705C5CA0B25}"/>
              </a:ext>
            </a:extLst>
          </p:cNvPr>
          <p:cNvCxnSpPr>
            <a:cxnSpLocks/>
          </p:cNvCxnSpPr>
          <p:nvPr/>
        </p:nvCxnSpPr>
        <p:spPr>
          <a:xfrm flipV="1">
            <a:off x="5716639" y="5106312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>
            <a:extLst>
              <a:ext uri="{FF2B5EF4-FFF2-40B4-BE49-F238E27FC236}">
                <a16:creationId xmlns:a16="http://schemas.microsoft.com/office/drawing/2014/main" id="{63E5B1E8-0399-0C73-BE6B-4D59C6BAF7F4}"/>
              </a:ext>
            </a:extLst>
          </p:cNvPr>
          <p:cNvCxnSpPr>
            <a:cxnSpLocks/>
          </p:cNvCxnSpPr>
          <p:nvPr/>
        </p:nvCxnSpPr>
        <p:spPr>
          <a:xfrm flipV="1">
            <a:off x="6249636" y="5117006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>
            <a:extLst>
              <a:ext uri="{FF2B5EF4-FFF2-40B4-BE49-F238E27FC236}">
                <a16:creationId xmlns:a16="http://schemas.microsoft.com/office/drawing/2014/main" id="{7109BDD8-9B1E-472B-7ADD-E7FED97C173B}"/>
              </a:ext>
            </a:extLst>
          </p:cNvPr>
          <p:cNvCxnSpPr>
            <a:cxnSpLocks/>
          </p:cNvCxnSpPr>
          <p:nvPr/>
        </p:nvCxnSpPr>
        <p:spPr>
          <a:xfrm flipV="1">
            <a:off x="6840513" y="5120281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肘形连接符 75">
            <a:extLst>
              <a:ext uri="{FF2B5EF4-FFF2-40B4-BE49-F238E27FC236}">
                <a16:creationId xmlns:a16="http://schemas.microsoft.com/office/drawing/2014/main" id="{E647E8DF-A4A6-7574-257D-24B739990EAB}"/>
              </a:ext>
            </a:extLst>
          </p:cNvPr>
          <p:cNvCxnSpPr>
            <a:cxnSpLocks/>
            <a:stCxn id="46" idx="2"/>
            <a:endCxn id="45" idx="2"/>
          </p:cNvCxnSpPr>
          <p:nvPr/>
        </p:nvCxnSpPr>
        <p:spPr>
          <a:xfrm rot="5400000" flipH="1">
            <a:off x="7580784" y="4989500"/>
            <a:ext cx="6373" cy="596267"/>
          </a:xfrm>
          <a:prstGeom prst="bentConnector3">
            <a:avLst>
              <a:gd name="adj1" fmla="val -3587008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5230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09D43-FB71-F80B-1E64-5EA4B212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Amdahl’s Law for decomposing the tasks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3A76AD7-63BA-0E79-5858-398B59669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" altLang="zh-CN" dirty="0"/>
                  <a:t>Let </a:t>
                </a:r>
                <a14:m>
                  <m:oMath xmlns:m="http://schemas.openxmlformats.org/officeDocument/2006/math">
                    <m:r>
                      <a:rPr kumimoji="1" lang="en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kumimoji="1" lang="en" altLang="zh-CN" dirty="0">
                    <a:solidFill>
                      <a:srgbClr val="C00000"/>
                    </a:solidFill>
                  </a:rPr>
                  <a:t> = the fraction </a:t>
                </a:r>
                <a:r>
                  <a:rPr kumimoji="1" lang="en" altLang="zh-CN" dirty="0"/>
                  <a:t>of total work that is </a:t>
                </a:r>
                <a:r>
                  <a:rPr kumimoji="1" lang="en" altLang="zh-CN" dirty="0">
                    <a:solidFill>
                      <a:srgbClr val="C00000"/>
                    </a:solidFill>
                  </a:rPr>
                  <a:t>inherently sequential</a:t>
                </a:r>
              </a:p>
              <a:p>
                <a:r>
                  <a:rPr kumimoji="1" lang="en" altLang="zh-CN" dirty="0"/>
                  <a:t>Max speedup on M machines given by: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3A76AD7-63BA-0E79-5858-398B59669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17" t="-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1EFC1-5D34-FA59-DEA8-F0E7E68F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E41A182-FE0E-7AC1-A604-42F59CD1F57F}"/>
                  </a:ext>
                </a:extLst>
              </p:cNvPr>
              <p:cNvSpPr txBox="1"/>
              <p:nvPr/>
            </p:nvSpPr>
            <p:spPr>
              <a:xfrm>
                <a:off x="5436096" y="1555571"/>
                <a:ext cx="4032448" cy="101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Speedup  </a:t>
                </a:r>
                <a14:m>
                  <m:oMath xmlns:m="http://schemas.openxmlformats.org/officeDocument/2006/math">
                    <m:r>
                      <a:rPr kumimoji="1"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kumimoji="1" lang="en-US" altLang="zh-C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1" lang="en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kumimoji="1"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32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kumimoji="1" lang="en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𝜶</m:t>
                            </m:r>
                          </m:num>
                          <m:den>
                            <m:r>
                              <a:rPr kumimoji="1" lang="en-US" altLang="zh-CN" sz="3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E41A182-FE0E-7AC1-A604-42F59CD1F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1555571"/>
                <a:ext cx="4032448" cy="1014830"/>
              </a:xfrm>
              <a:prstGeom prst="rect">
                <a:avLst/>
              </a:prstGeom>
              <a:blipFill>
                <a:blip r:embed="rId4"/>
                <a:stretch>
                  <a:fillRect l="-15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utoShape 2" descr="2: Graph demonstrating Amdahl's Law ">
            <a:extLst>
              <a:ext uri="{FF2B5EF4-FFF2-40B4-BE49-F238E27FC236}">
                <a16:creationId xmlns:a16="http://schemas.microsoft.com/office/drawing/2014/main" id="{8C848C70-48EA-BF6E-548E-67911DD7C8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AutoShape 4" descr="2: Graph demonstrating Amdahl's Law ">
            <a:extLst>
              <a:ext uri="{FF2B5EF4-FFF2-40B4-BE49-F238E27FC236}">
                <a16:creationId xmlns:a16="http://schemas.microsoft.com/office/drawing/2014/main" id="{00A26F0F-A68A-92AB-E8CA-EC9F15B220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" name="图片 9" descr="图表, 折线图&#10;&#10;描述已自动生成">
            <a:extLst>
              <a:ext uri="{FF2B5EF4-FFF2-40B4-BE49-F238E27FC236}">
                <a16:creationId xmlns:a16="http://schemas.microsoft.com/office/drawing/2014/main" id="{4AFC66E6-6A96-07BF-410F-2C7B18168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018" y="2612308"/>
            <a:ext cx="3448931" cy="233715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9A92FC6-FAC4-31E3-6074-58E065317902}"/>
              </a:ext>
            </a:extLst>
          </p:cNvPr>
          <p:cNvSpPr txBox="1"/>
          <p:nvPr/>
        </p:nvSpPr>
        <p:spPr>
          <a:xfrm>
            <a:off x="-30931" y="5390499"/>
            <a:ext cx="7922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Source: https://</a:t>
            </a:r>
            <a:r>
              <a:rPr kumimoji="1" lang="en-US" altLang="zh-CN" sz="1400" dirty="0" err="1"/>
              <a:t>www.researchgate.net</a:t>
            </a:r>
            <a:r>
              <a:rPr kumimoji="1" lang="en-US" altLang="zh-CN" sz="1400" dirty="0"/>
              <a:t>/figure/Graph-demonstrating-Amdahls-Law_fig2_315696585</a:t>
            </a:r>
            <a:endParaRPr kumimoji="1" lang="zh-CN" altLang="en-US" sz="1400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EAD764A-9D2B-5BD5-0E72-AD46472FCF14}"/>
              </a:ext>
            </a:extLst>
          </p:cNvPr>
          <p:cNvSpPr/>
          <p:nvPr/>
        </p:nvSpPr>
        <p:spPr>
          <a:xfrm>
            <a:off x="382803" y="2363569"/>
            <a:ext cx="4493997" cy="64633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Takeaway: we should reduce sequential part during distributed computation </a:t>
            </a:r>
          </a:p>
        </p:txBody>
      </p:sp>
    </p:spTree>
    <p:extLst>
      <p:ext uri="{BB962C8B-B14F-4D97-AF65-F5344CB8AC3E}">
        <p14:creationId xmlns:p14="http://schemas.microsoft.com/office/powerpoint/2010/main" val="32253752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29547A-CE1D-B941-91FF-A641F592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implementation details to consider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AAD7DF-2AB4-E746-9FA4-26B3E4929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Sending </a:t>
            </a:r>
            <a:r>
              <a:rPr kumimoji="1" lang="en-US" altLang="zh-CN" dirty="0">
                <a:solidFill>
                  <a:schemeClr val="tx1"/>
                </a:solidFill>
              </a:rPr>
              <a:t>data</a:t>
            </a:r>
            <a:r>
              <a:rPr kumimoji="1" lang="en-US" altLang="zh-CN" b="0" dirty="0">
                <a:solidFill>
                  <a:schemeClr val="tx1"/>
                </a:solidFill>
              </a:rPr>
              <a:t> to/from nodes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Coordinating</a:t>
            </a:r>
            <a:r>
              <a:rPr kumimoji="1" lang="en-US" altLang="zh-CN" b="0" dirty="0">
                <a:solidFill>
                  <a:schemeClr val="tx1"/>
                </a:solidFill>
              </a:rPr>
              <a:t> among nodes</a:t>
            </a: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Recovering from node </a:t>
            </a:r>
            <a:r>
              <a:rPr kumimoji="1" lang="en-US" altLang="zh-CN" dirty="0">
                <a:solidFill>
                  <a:schemeClr val="tx1"/>
                </a:solidFill>
              </a:rPr>
              <a:t>failure</a:t>
            </a: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Optimizing for </a:t>
            </a:r>
            <a:r>
              <a:rPr kumimoji="1" lang="en-US" altLang="zh-CN" dirty="0">
                <a:solidFill>
                  <a:schemeClr val="tx1"/>
                </a:solidFill>
              </a:rPr>
              <a:t>locality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Partition data to to enable more </a:t>
            </a:r>
            <a:r>
              <a:rPr kumimoji="1" lang="en-US" altLang="zh-CN" dirty="0">
                <a:solidFill>
                  <a:schemeClr val="tx1"/>
                </a:solidFill>
              </a:rPr>
              <a:t>parallelism</a:t>
            </a:r>
            <a:r>
              <a:rPr kumimoji="1" lang="en-US" altLang="zh-CN" b="0" dirty="0">
                <a:solidFill>
                  <a:schemeClr val="tx1"/>
                </a:solidFill>
              </a:rPr>
              <a:t>  </a:t>
            </a:r>
          </a:p>
          <a:p>
            <a:pPr marL="342900" indent="-342900">
              <a:buAutoNum type="arabicPeriod"/>
            </a:pPr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4A29C-A43E-C644-BAEF-C90DA9B3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9A9F30B-557A-E598-A2A2-412833C7B7EC}"/>
              </a:ext>
            </a:extLst>
          </p:cNvPr>
          <p:cNvSpPr/>
          <p:nvPr/>
        </p:nvSpPr>
        <p:spPr>
          <a:xfrm>
            <a:off x="441197" y="1129308"/>
            <a:ext cx="5328592" cy="259228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CF8CE801-96CD-BAD1-6190-D5626729F278}"/>
              </a:ext>
            </a:extLst>
          </p:cNvPr>
          <p:cNvSpPr/>
          <p:nvPr/>
        </p:nvSpPr>
        <p:spPr>
          <a:xfrm>
            <a:off x="3753565" y="3471283"/>
            <a:ext cx="4032448" cy="92333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Common to many jobs! E.g., batch processing, graph processing, machine learning, etc. </a:t>
            </a:r>
            <a:endParaRPr lang="zh-CN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633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7B5E4-2C6E-8712-2357-19AD3F6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we build a framework to hide the above tasks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F2C5EC-09A2-1C1A-306E-F6A1152F1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Reduce programmer’s effort in solving the above challenges </a:t>
            </a:r>
          </a:p>
          <a:p>
            <a:r>
              <a:rPr kumimoji="1" lang="en-US" altLang="zh-CN" dirty="0"/>
              <a:t>Challenges </a:t>
            </a:r>
          </a:p>
          <a:p>
            <a:pPr lvl="1"/>
            <a:r>
              <a:rPr kumimoji="1" lang="en-US" altLang="zh-CN" dirty="0"/>
              <a:t>What are the abstraction? Thread &amp; RPC is insufficient </a:t>
            </a:r>
          </a:p>
          <a:p>
            <a:pPr lvl="1"/>
            <a:r>
              <a:rPr kumimoji="1" lang="en-US" altLang="zh-CN" dirty="0"/>
              <a:t>More general, harder to provide the above property </a:t>
            </a:r>
          </a:p>
          <a:p>
            <a:pPr lvl="1"/>
            <a:r>
              <a:rPr kumimoji="1" lang="en-US" altLang="zh-CN" dirty="0"/>
              <a:t>E.g., if a thread fails, how can we know its progress? </a:t>
            </a:r>
          </a:p>
          <a:p>
            <a:pPr lvl="2"/>
            <a:r>
              <a:rPr kumimoji="1" lang="en-US" altLang="zh-CN" dirty="0"/>
              <a:t>It’s a very hard problem, we will come back to it later</a:t>
            </a:r>
          </a:p>
          <a:p>
            <a:r>
              <a:rPr kumimoji="1" lang="en-US" altLang="zh-CN" dirty="0"/>
              <a:t>Existing abstractions: MapReduce &amp; Computation graph  (DAG)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8F426-7802-663E-340C-86892300A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8292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2F31A-875A-7053-02A4-79B41518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MapReduce vs. DAG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82D3BC-B237-542D-CD71-BAB863791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Sending </a:t>
            </a:r>
            <a:r>
              <a:rPr kumimoji="1" lang="en-US" altLang="zh-CN" dirty="0">
                <a:solidFill>
                  <a:schemeClr val="tx1"/>
                </a:solidFill>
              </a:rPr>
              <a:t>data</a:t>
            </a:r>
            <a:r>
              <a:rPr kumimoji="1" lang="en-US" altLang="zh-CN" b="0" dirty="0">
                <a:solidFill>
                  <a:schemeClr val="tx1"/>
                </a:solidFill>
              </a:rPr>
              <a:t> to/from nodes 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(both done)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Coordinating</a:t>
            </a:r>
            <a:r>
              <a:rPr kumimoji="1" lang="en-US" altLang="zh-CN" b="0" dirty="0">
                <a:solidFill>
                  <a:schemeClr val="tx1"/>
                </a:solidFill>
              </a:rPr>
              <a:t> among nodes 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(both done)</a:t>
            </a: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Recovering from node </a:t>
            </a:r>
            <a:r>
              <a:rPr kumimoji="1" lang="en-US" altLang="zh-CN" dirty="0">
                <a:solidFill>
                  <a:schemeClr val="tx1"/>
                </a:solidFill>
              </a:rPr>
              <a:t>failure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 (both done)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Optimizing for </a:t>
            </a:r>
            <a:r>
              <a:rPr kumimoji="1" lang="en-US" altLang="zh-CN" dirty="0">
                <a:solidFill>
                  <a:schemeClr val="tx1"/>
                </a:solidFill>
              </a:rPr>
              <a:t>locality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 (both done)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Partition data to to enable more </a:t>
            </a:r>
            <a:r>
              <a:rPr kumimoji="1" lang="en-US" altLang="zh-CN" dirty="0">
                <a:solidFill>
                  <a:schemeClr val="tx1"/>
                </a:solidFill>
              </a:rPr>
              <a:t>parallelism</a:t>
            </a:r>
            <a:r>
              <a:rPr kumimoji="1" lang="en-US" altLang="zh-CN" b="0" dirty="0">
                <a:solidFill>
                  <a:schemeClr val="tx1"/>
                </a:solidFill>
              </a:rPr>
              <a:t>  ?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MapReduce: </a:t>
            </a:r>
            <a:r>
              <a:rPr kumimoji="1" lang="en-US" altLang="zh-CN" dirty="0">
                <a:solidFill>
                  <a:schemeClr val="tx1"/>
                </a:solidFill>
              </a:rPr>
              <a:t>jobs are naturally parallelized w/ its abstraction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But in DAG, the level of parallelism depends on the structure of DAG!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0E5526-5C0E-7D62-C028-4FAF6F77C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E06D2C-B322-67A2-79D0-BBEA1A9A3477}"/>
              </a:ext>
            </a:extLst>
          </p:cNvPr>
          <p:cNvSpPr/>
          <p:nvPr/>
        </p:nvSpPr>
        <p:spPr>
          <a:xfrm>
            <a:off x="683568" y="4369668"/>
            <a:ext cx="7308812" cy="64633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We need some domain-specific knowledge to help partition the graph node for more parallelism in DAG</a:t>
            </a:r>
            <a:endParaRPr lang="zh-CN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238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Case study: distributed training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7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0BFB-A138-4744-9D66-27A8C178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Ideal Metric of Success for Efficient Training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FC7981-DF37-744C-AE97-95DBBCF8EEEB}"/>
              </a:ext>
            </a:extLst>
          </p:cNvPr>
          <p:cNvGrpSpPr/>
          <p:nvPr/>
        </p:nvGrpSpPr>
        <p:grpSpPr>
          <a:xfrm>
            <a:off x="3688353" y="2133899"/>
            <a:ext cx="1972850" cy="1230683"/>
            <a:chOff x="4352794" y="2404997"/>
            <a:chExt cx="2630466" cy="16409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753D97-3AA6-1E42-BF58-97479C648BF4}"/>
                </a:ext>
              </a:extLst>
            </p:cNvPr>
            <p:cNvSpPr txBox="1"/>
            <p:nvPr/>
          </p:nvSpPr>
          <p:spPr>
            <a:xfrm>
              <a:off x="4647982" y="2404997"/>
              <a:ext cx="21206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“Learning”</a:t>
              </a:r>
              <a:br>
                <a:rPr lang="en-US" sz="2400"/>
              </a:br>
              <a:r>
                <a:rPr lang="en-US" sz="2400"/>
                <a:t>Record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DAD3F44-B87D-4E48-A7B3-83A74761F62E}"/>
                </a:ext>
              </a:extLst>
            </p:cNvPr>
            <p:cNvCxnSpPr/>
            <p:nvPr/>
          </p:nvCxnSpPr>
          <p:spPr>
            <a:xfrm>
              <a:off x="4659682" y="3219189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Double Bracket 8">
              <a:extLst>
                <a:ext uri="{FF2B5EF4-FFF2-40B4-BE49-F238E27FC236}">
                  <a16:creationId xmlns:a16="http://schemas.microsoft.com/office/drawing/2014/main" id="{78FF54FE-5DFB-504A-A3CE-9AB85E4A8779}"/>
                </a:ext>
              </a:extLst>
            </p:cNvPr>
            <p:cNvSpPr/>
            <p:nvPr/>
          </p:nvSpPr>
          <p:spPr>
            <a:xfrm>
              <a:off x="4352794" y="2404997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181E8E-7D5C-BC42-932B-67175259F804}"/>
              </a:ext>
            </a:extLst>
          </p:cNvPr>
          <p:cNvGrpSpPr/>
          <p:nvPr/>
        </p:nvGrpSpPr>
        <p:grpSpPr>
          <a:xfrm>
            <a:off x="6712470" y="2133899"/>
            <a:ext cx="1972850" cy="1230683"/>
            <a:chOff x="8741695" y="2404997"/>
            <a:chExt cx="2630466" cy="16409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DB0138-64C2-8445-856F-E669FDEC5CE1}"/>
                </a:ext>
              </a:extLst>
            </p:cNvPr>
            <p:cNvSpPr txBox="1"/>
            <p:nvPr/>
          </p:nvSpPr>
          <p:spPr>
            <a:xfrm>
              <a:off x="9237047" y="2404997"/>
              <a:ext cx="16397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Record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/>
                <a:t>Second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BCFFA31-7D52-0649-8712-1038FD2B6824}"/>
                </a:ext>
              </a:extLst>
            </p:cNvPr>
            <p:cNvCxnSpPr/>
            <p:nvPr/>
          </p:nvCxnSpPr>
          <p:spPr>
            <a:xfrm>
              <a:off x="9020827" y="3196225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Double Bracket 9">
              <a:extLst>
                <a:ext uri="{FF2B5EF4-FFF2-40B4-BE49-F238E27FC236}">
                  <a16:creationId xmlns:a16="http://schemas.microsoft.com/office/drawing/2014/main" id="{E58E5B6C-20FC-5A48-ADBC-15B01E3577CD}"/>
                </a:ext>
              </a:extLst>
            </p:cNvPr>
            <p:cNvSpPr/>
            <p:nvPr/>
          </p:nvSpPr>
          <p:spPr>
            <a:xfrm>
              <a:off x="8741695" y="2404997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E7A90DB-7031-584E-BB26-AA788C5C8ED4}"/>
              </a:ext>
            </a:extLst>
          </p:cNvPr>
          <p:cNvSpPr txBox="1"/>
          <p:nvPr/>
        </p:nvSpPr>
        <p:spPr>
          <a:xfrm>
            <a:off x="6034630" y="2506867"/>
            <a:ext cx="357790" cy="5078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700"/>
              <a:t>x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5997D0-4A99-CF44-9756-25EE8F2F16CE}"/>
              </a:ext>
            </a:extLst>
          </p:cNvPr>
          <p:cNvGrpSpPr/>
          <p:nvPr/>
        </p:nvGrpSpPr>
        <p:grpSpPr>
          <a:xfrm>
            <a:off x="619753" y="2133899"/>
            <a:ext cx="1972850" cy="1230683"/>
            <a:chOff x="31315" y="2430049"/>
            <a:chExt cx="2630466" cy="16409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1D103A-CC16-8944-A987-0CF85C34D70C}"/>
                </a:ext>
              </a:extLst>
            </p:cNvPr>
            <p:cNvSpPr txBox="1"/>
            <p:nvPr/>
          </p:nvSpPr>
          <p:spPr>
            <a:xfrm>
              <a:off x="326499" y="2430049"/>
              <a:ext cx="21206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“Learning”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/>
                <a:t>Second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6D503B-DDB6-BA42-A71F-52765CCC113E}"/>
                </a:ext>
              </a:extLst>
            </p:cNvPr>
            <p:cNvCxnSpPr/>
            <p:nvPr/>
          </p:nvCxnSpPr>
          <p:spPr>
            <a:xfrm>
              <a:off x="338203" y="3244241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Double Bracket 13">
              <a:extLst>
                <a:ext uri="{FF2B5EF4-FFF2-40B4-BE49-F238E27FC236}">
                  <a16:creationId xmlns:a16="http://schemas.microsoft.com/office/drawing/2014/main" id="{BE323F8A-9795-0348-B229-20256C6CEAF6}"/>
                </a:ext>
              </a:extLst>
            </p:cNvPr>
            <p:cNvSpPr/>
            <p:nvPr/>
          </p:nvSpPr>
          <p:spPr>
            <a:xfrm>
              <a:off x="31315" y="2430049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5013F08-8D2B-A844-944C-711CFFA139FF}"/>
              </a:ext>
            </a:extLst>
          </p:cNvPr>
          <p:cNvSpPr txBox="1"/>
          <p:nvPr/>
        </p:nvSpPr>
        <p:spPr>
          <a:xfrm>
            <a:off x="2966031" y="2506867"/>
            <a:ext cx="386644" cy="5078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700"/>
              <a:t>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F73322-A8A1-AC4D-B3EF-B1219F1867DF}"/>
              </a:ext>
            </a:extLst>
          </p:cNvPr>
          <p:cNvSpPr txBox="1"/>
          <p:nvPr/>
        </p:nvSpPr>
        <p:spPr>
          <a:xfrm>
            <a:off x="3429640" y="3451855"/>
            <a:ext cx="2550699" cy="10618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100" i="1">
                <a:solidFill>
                  <a:schemeClr val="accent2"/>
                </a:solidFill>
              </a:rPr>
              <a:t>Convergence</a:t>
            </a:r>
          </a:p>
          <a:p>
            <a:pPr algn="ctr"/>
            <a:r>
              <a:rPr lang="en-US" sz="2100" b="1">
                <a:solidFill>
                  <a:schemeClr val="accent2"/>
                </a:solidFill>
              </a:rPr>
              <a:t>Machine Learning </a:t>
            </a:r>
          </a:p>
          <a:p>
            <a:pPr algn="ctr"/>
            <a:r>
              <a:rPr lang="en-US" sz="2100">
                <a:solidFill>
                  <a:schemeClr val="accent2"/>
                </a:solidFill>
              </a:rPr>
              <a:t>Property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E494A1-B1BD-C84D-83D0-07D6AB9C9834}"/>
              </a:ext>
            </a:extLst>
          </p:cNvPr>
          <p:cNvSpPr txBox="1"/>
          <p:nvPr/>
        </p:nvSpPr>
        <p:spPr>
          <a:xfrm>
            <a:off x="6919675" y="3451855"/>
            <a:ext cx="1558440" cy="10618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100" i="1">
                <a:solidFill>
                  <a:schemeClr val="accent5"/>
                </a:solidFill>
              </a:rPr>
              <a:t>Throughput</a:t>
            </a:r>
            <a:endParaRPr lang="en-US" sz="2100">
              <a:solidFill>
                <a:schemeClr val="accent5"/>
              </a:solidFill>
            </a:endParaRPr>
          </a:p>
          <a:p>
            <a:pPr algn="ctr"/>
            <a:r>
              <a:rPr lang="en-US" sz="2100" b="1">
                <a:solidFill>
                  <a:schemeClr val="accent5"/>
                </a:solidFill>
              </a:rPr>
              <a:t>System</a:t>
            </a:r>
          </a:p>
          <a:p>
            <a:pPr algn="ctr"/>
            <a:r>
              <a:rPr lang="en-US" sz="2100">
                <a:solidFill>
                  <a:schemeClr val="accent5"/>
                </a:solidFill>
              </a:rPr>
              <a:t>Property</a:t>
            </a:r>
          </a:p>
        </p:txBody>
      </p:sp>
    </p:spTree>
    <p:extLst>
      <p:ext uri="{BB962C8B-B14F-4D97-AF65-F5344CB8AC3E}">
        <p14:creationId xmlns:p14="http://schemas.microsoft.com/office/powerpoint/2010/main" val="14978404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Pseudocode for </a:t>
            </a:r>
            <a:r>
              <a:rPr kumimoji="1" lang="en-US" altLang="zh-CN" dirty="0"/>
              <a:t>Stochastic Gradient Descent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597789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174021-4AEE-AC24-62B2-E62508A51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698" y="1208191"/>
            <a:ext cx="2187468" cy="3387771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50DB21D1-A454-5375-ADF3-38E7981CB276}"/>
              </a:ext>
            </a:extLst>
          </p:cNvPr>
          <p:cNvSpPr/>
          <p:nvPr/>
        </p:nvSpPr>
        <p:spPr>
          <a:xfrm>
            <a:off x="4966265" y="4879777"/>
            <a:ext cx="3027901" cy="369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Note: expressed as DAG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sym typeface="Wingdings" pitchFamily="2" charset="2"/>
              </a:rPr>
              <a:t> 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2406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Parallelization Opportunities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9999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Pseudocode for (iterative) data parallel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1208191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987415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2208175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2208175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987414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89269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892696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5FB4E2B-047B-AD5F-0A77-65485DE97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058" y="1436203"/>
            <a:ext cx="3345370" cy="1975991"/>
          </a:xfrm>
          <a:prstGeom prst="rect">
            <a:avLst/>
          </a:prstGeom>
        </p:spPr>
      </p:pic>
      <p:sp>
        <p:nvSpPr>
          <p:cNvPr id="67" name="内容占位符 2">
            <a:extLst>
              <a:ext uri="{FF2B5EF4-FFF2-40B4-BE49-F238E27FC236}">
                <a16:creationId xmlns:a16="http://schemas.microsoft.com/office/drawing/2014/main" id="{19E72E21-32C4-0084-DADC-46611C463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314474"/>
            <a:ext cx="4701208" cy="1586470"/>
          </a:xfrm>
        </p:spPr>
        <p:txBody>
          <a:bodyPr/>
          <a:lstStyle/>
          <a:p>
            <a:r>
              <a:rPr kumimoji="1" lang="en-US" altLang="zh-CN"/>
              <a:t>The master will do the coordination </a:t>
            </a:r>
          </a:p>
          <a:p>
            <a:pPr lvl="1"/>
            <a:r>
              <a:rPr kumimoji="1" lang="en-US" altLang="zh-CN"/>
              <a:t>Similar to the Job manager in Dryad </a:t>
            </a:r>
          </a:p>
        </p:txBody>
      </p:sp>
    </p:spTree>
    <p:extLst>
      <p:ext uri="{BB962C8B-B14F-4D97-AF65-F5344CB8AC3E}">
        <p14:creationId xmlns:p14="http://schemas.microsoft.com/office/powerpoint/2010/main" val="374500815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26CF28-6835-311D-4B9E-5844C05B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 w/ BSP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EADE98-7618-F767-CBA3-B7ED6A468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485726" cy="3771636"/>
          </a:xfrm>
        </p:spPr>
        <p:txBody>
          <a:bodyPr/>
          <a:lstStyle/>
          <a:p>
            <a:r>
              <a:rPr kumimoji="1" lang="en" altLang="zh-CN"/>
              <a:t>Store the entire model (W) on each processor</a:t>
            </a:r>
          </a:p>
          <a:p>
            <a:pPr lvl="1"/>
            <a:r>
              <a:rPr kumimoji="1" lang="en" altLang="zh-CN"/>
              <a:t>Then distribute the batch evenly across each processor</a:t>
            </a:r>
          </a:p>
          <a:p>
            <a:pPr lvl="1"/>
            <a:r>
              <a:rPr kumimoji="1" lang="en" altLang="zh-CN"/>
              <a:t>E.g., 64 images per GPU</a:t>
            </a:r>
          </a:p>
          <a:p>
            <a:r>
              <a:rPr kumimoji="1" lang="en" altLang="zh-CN"/>
              <a:t>Question: how to sync between iterations? </a:t>
            </a:r>
          </a:p>
          <a:p>
            <a:pPr lvl="1"/>
            <a:endParaRPr kumimoji="1" lang="en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85B66F-B66F-3A0D-319E-AA84875E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106</a:t>
            </a:fld>
            <a:endParaRPr lang="zh-CN" altLang="en-US"/>
          </a:p>
        </p:txBody>
      </p:sp>
      <p:pic>
        <p:nvPicPr>
          <p:cNvPr id="5" name="Picture 44">
            <a:extLst>
              <a:ext uri="{FF2B5EF4-FFF2-40B4-BE49-F238E27FC236}">
                <a16:creationId xmlns:a16="http://schemas.microsoft.com/office/drawing/2014/main" id="{CD171245-AF17-C2E0-13E6-775F0C926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0" y="4426877"/>
            <a:ext cx="3356039" cy="870085"/>
          </a:xfrm>
          <a:prstGeom prst="rect">
            <a:avLst/>
          </a:prstGeom>
        </p:spPr>
      </p:pic>
      <p:sp>
        <p:nvSpPr>
          <p:cNvPr id="6" name="Rectangle 45">
            <a:extLst>
              <a:ext uri="{FF2B5EF4-FFF2-40B4-BE49-F238E27FC236}">
                <a16:creationId xmlns:a16="http://schemas.microsoft.com/office/drawing/2014/main" id="{4C2F5FAA-6F62-137D-9750-4543AFCEB2B5}"/>
              </a:ext>
            </a:extLst>
          </p:cNvPr>
          <p:cNvSpPr/>
          <p:nvPr/>
        </p:nvSpPr>
        <p:spPr>
          <a:xfrm>
            <a:off x="1910975" y="4312889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46">
            <a:extLst>
              <a:ext uri="{FF2B5EF4-FFF2-40B4-BE49-F238E27FC236}">
                <a16:creationId xmlns:a16="http://schemas.microsoft.com/office/drawing/2014/main" id="{379B3048-30D4-8055-5418-DF963645B107}"/>
              </a:ext>
            </a:extLst>
          </p:cNvPr>
          <p:cNvSpPr txBox="1"/>
          <p:nvPr/>
        </p:nvSpPr>
        <p:spPr>
          <a:xfrm>
            <a:off x="6240515" y="996513"/>
            <a:ext cx="569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1350">
                <a:solidFill>
                  <a:prstClr val="black"/>
                </a:solidFill>
                <a:latin typeface="Arial" pitchFamily="-110" charset="0"/>
              </a:rPr>
              <a:t>1024</a:t>
            </a:r>
          </a:p>
        </p:txBody>
      </p:sp>
      <p:pic>
        <p:nvPicPr>
          <p:cNvPr id="8" name="Picture 47">
            <a:extLst>
              <a:ext uri="{FF2B5EF4-FFF2-40B4-BE49-F238E27FC236}">
                <a16:creationId xmlns:a16="http://schemas.microsoft.com/office/drawing/2014/main" id="{7085C9AF-3CCA-667D-B03C-29EB9FDC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999" y="1037274"/>
            <a:ext cx="1482812" cy="429891"/>
          </a:xfrm>
          <a:prstGeom prst="rect">
            <a:avLst/>
          </a:prstGeom>
        </p:spPr>
      </p:pic>
      <p:pic>
        <p:nvPicPr>
          <p:cNvPr id="9" name="Picture 48">
            <a:extLst>
              <a:ext uri="{FF2B5EF4-FFF2-40B4-BE49-F238E27FC236}">
                <a16:creationId xmlns:a16="http://schemas.microsoft.com/office/drawing/2014/main" id="{E549B9C1-B7B2-2AA1-816A-9ED7F58F6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515" y="1242360"/>
            <a:ext cx="578055" cy="362719"/>
          </a:xfrm>
          <a:prstGeom prst="rect">
            <a:avLst/>
          </a:prstGeom>
        </p:spPr>
      </p:pic>
      <p:pic>
        <p:nvPicPr>
          <p:cNvPr id="10" name="Picture 49">
            <a:extLst>
              <a:ext uri="{FF2B5EF4-FFF2-40B4-BE49-F238E27FC236}">
                <a16:creationId xmlns:a16="http://schemas.microsoft.com/office/drawing/2014/main" id="{602CD9CB-7CB5-2F95-5E43-17889C2E1C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902" r="75682" b="29282"/>
          <a:stretch/>
        </p:blipFill>
        <p:spPr>
          <a:xfrm>
            <a:off x="6333622" y="1315890"/>
            <a:ext cx="360588" cy="214159"/>
          </a:xfrm>
          <a:prstGeom prst="rect">
            <a:avLst/>
          </a:prstGeom>
        </p:spPr>
      </p:pic>
      <p:grpSp>
        <p:nvGrpSpPr>
          <p:cNvPr id="11" name="Group 50">
            <a:extLst>
              <a:ext uri="{FF2B5EF4-FFF2-40B4-BE49-F238E27FC236}">
                <a16:creationId xmlns:a16="http://schemas.microsoft.com/office/drawing/2014/main" id="{405F647D-7B59-37B6-E791-002E081A3FD5}"/>
              </a:ext>
            </a:extLst>
          </p:cNvPr>
          <p:cNvGrpSpPr/>
          <p:nvPr/>
        </p:nvGrpSpPr>
        <p:grpSpPr>
          <a:xfrm>
            <a:off x="4066865" y="1756435"/>
            <a:ext cx="4702288" cy="3195783"/>
            <a:chOff x="886690" y="1803971"/>
            <a:chExt cx="9540419" cy="4756928"/>
          </a:xfrm>
        </p:grpSpPr>
        <p:grpSp>
          <p:nvGrpSpPr>
            <p:cNvPr id="12" name="Group 51">
              <a:extLst>
                <a:ext uri="{FF2B5EF4-FFF2-40B4-BE49-F238E27FC236}">
                  <a16:creationId xmlns:a16="http://schemas.microsoft.com/office/drawing/2014/main" id="{67BDED64-265E-3621-9AEB-D58A399D201D}"/>
                </a:ext>
              </a:extLst>
            </p:cNvPr>
            <p:cNvGrpSpPr/>
            <p:nvPr/>
          </p:nvGrpSpPr>
          <p:grpSpPr>
            <a:xfrm>
              <a:off x="886690" y="1803971"/>
              <a:ext cx="1272240" cy="4723604"/>
              <a:chOff x="964223" y="1316978"/>
              <a:chExt cx="1272240" cy="4313712"/>
            </a:xfrm>
          </p:grpSpPr>
          <p:sp>
            <p:nvSpPr>
              <p:cNvPr id="36" name="Rounded Rectangle 75">
                <a:extLst>
                  <a:ext uri="{FF2B5EF4-FFF2-40B4-BE49-F238E27FC236}">
                    <a16:creationId xmlns:a16="http://schemas.microsoft.com/office/drawing/2014/main" id="{A672B713-5840-271A-9FBB-E76101EFCF45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1</a:t>
                </a:r>
              </a:p>
            </p:txBody>
          </p:sp>
          <p:sp>
            <p:nvSpPr>
              <p:cNvPr id="37" name="Down Arrow 76">
                <a:extLst>
                  <a:ext uri="{FF2B5EF4-FFF2-40B4-BE49-F238E27FC236}">
                    <a16:creationId xmlns:a16="http://schemas.microsoft.com/office/drawing/2014/main" id="{3AD12631-88AF-8573-5715-FDB99A8A6480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58573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38" name="Picture 77">
                <a:extLst>
                  <a:ext uri="{FF2B5EF4-FFF2-40B4-BE49-F238E27FC236}">
                    <a16:creationId xmlns:a16="http://schemas.microsoft.com/office/drawing/2014/main" id="{0901A6A4-0FF8-78BE-19F0-79AC06E559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39" name="Can 78">
                <a:extLst>
                  <a:ext uri="{FF2B5EF4-FFF2-40B4-BE49-F238E27FC236}">
                    <a16:creationId xmlns:a16="http://schemas.microsoft.com/office/drawing/2014/main" id="{E9FDD554-553D-7507-1165-5514150D8BA5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40" name="Rounded Rectangle 79">
                <a:extLst>
                  <a:ext uri="{FF2B5EF4-FFF2-40B4-BE49-F238E27FC236}">
                    <a16:creationId xmlns:a16="http://schemas.microsoft.com/office/drawing/2014/main" id="{FB66C05D-0F9C-B298-4486-2DE9081B3C5E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1" name="Rounded Rectangle 80">
                <a:extLst>
                  <a:ext uri="{FF2B5EF4-FFF2-40B4-BE49-F238E27FC236}">
                    <a16:creationId xmlns:a16="http://schemas.microsoft.com/office/drawing/2014/main" id="{289945E2-2CCA-6601-5D40-87ABF5732616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13" name="Group 52">
              <a:extLst>
                <a:ext uri="{FF2B5EF4-FFF2-40B4-BE49-F238E27FC236}">
                  <a16:creationId xmlns:a16="http://schemas.microsoft.com/office/drawing/2014/main" id="{939F0606-6394-17BE-6C91-945319D2210A}"/>
                </a:ext>
              </a:extLst>
            </p:cNvPr>
            <p:cNvGrpSpPr/>
            <p:nvPr/>
          </p:nvGrpSpPr>
          <p:grpSpPr>
            <a:xfrm>
              <a:off x="2551983" y="1816699"/>
              <a:ext cx="1272240" cy="4723604"/>
              <a:chOff x="964223" y="1316978"/>
              <a:chExt cx="1272240" cy="4313712"/>
            </a:xfrm>
          </p:grpSpPr>
          <p:sp>
            <p:nvSpPr>
              <p:cNvPr id="30" name="Rounded Rectangle 69">
                <a:extLst>
                  <a:ext uri="{FF2B5EF4-FFF2-40B4-BE49-F238E27FC236}">
                    <a16:creationId xmlns:a16="http://schemas.microsoft.com/office/drawing/2014/main" id="{A4EAA7AD-0EB1-E9F0-E2B7-4549ABDCB9B3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2</a:t>
                </a:r>
              </a:p>
            </p:txBody>
          </p:sp>
          <p:sp>
            <p:nvSpPr>
              <p:cNvPr id="31" name="Down Arrow 70">
                <a:extLst>
                  <a:ext uri="{FF2B5EF4-FFF2-40B4-BE49-F238E27FC236}">
                    <a16:creationId xmlns:a16="http://schemas.microsoft.com/office/drawing/2014/main" id="{ABE0EBBA-E2C4-7197-8A29-26D02648FBC2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32" name="Picture 71">
                <a:extLst>
                  <a:ext uri="{FF2B5EF4-FFF2-40B4-BE49-F238E27FC236}">
                    <a16:creationId xmlns:a16="http://schemas.microsoft.com/office/drawing/2014/main" id="{C2507A82-0F87-1D0A-6F5A-BFEBE16DF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33" name="Can 72">
                <a:extLst>
                  <a:ext uri="{FF2B5EF4-FFF2-40B4-BE49-F238E27FC236}">
                    <a16:creationId xmlns:a16="http://schemas.microsoft.com/office/drawing/2014/main" id="{ADCD2797-A5D8-97FF-7414-F9FC3B7E9CE1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id="{B17AE3D2-A2D3-BC36-5066-B33062B6D254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35" name="Rounded Rectangle 74">
                <a:extLst>
                  <a:ext uri="{FF2B5EF4-FFF2-40B4-BE49-F238E27FC236}">
                    <a16:creationId xmlns:a16="http://schemas.microsoft.com/office/drawing/2014/main" id="{72930AE7-5417-B5EF-6AF2-62AE2298BA15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14" name="Group 53">
              <a:extLst>
                <a:ext uri="{FF2B5EF4-FFF2-40B4-BE49-F238E27FC236}">
                  <a16:creationId xmlns:a16="http://schemas.microsoft.com/office/drawing/2014/main" id="{2185542C-9577-739D-5E08-5601BB179922}"/>
                </a:ext>
              </a:extLst>
            </p:cNvPr>
            <p:cNvGrpSpPr/>
            <p:nvPr/>
          </p:nvGrpSpPr>
          <p:grpSpPr>
            <a:xfrm>
              <a:off x="4254500" y="1837295"/>
              <a:ext cx="1272240" cy="4723604"/>
              <a:chOff x="964223" y="1316978"/>
              <a:chExt cx="1272240" cy="4313712"/>
            </a:xfrm>
          </p:grpSpPr>
          <p:sp>
            <p:nvSpPr>
              <p:cNvPr id="24" name="Rounded Rectangle 63">
                <a:extLst>
                  <a:ext uri="{FF2B5EF4-FFF2-40B4-BE49-F238E27FC236}">
                    <a16:creationId xmlns:a16="http://schemas.microsoft.com/office/drawing/2014/main" id="{D22CB378-C440-CE76-160F-540E3802158F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3</a:t>
                </a:r>
              </a:p>
            </p:txBody>
          </p:sp>
          <p:sp>
            <p:nvSpPr>
              <p:cNvPr id="25" name="Down Arrow 64">
                <a:extLst>
                  <a:ext uri="{FF2B5EF4-FFF2-40B4-BE49-F238E27FC236}">
                    <a16:creationId xmlns:a16="http://schemas.microsoft.com/office/drawing/2014/main" id="{7AC22643-D48F-D0C1-D783-443D19C97FEB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26" name="Picture 65">
                <a:extLst>
                  <a:ext uri="{FF2B5EF4-FFF2-40B4-BE49-F238E27FC236}">
                    <a16:creationId xmlns:a16="http://schemas.microsoft.com/office/drawing/2014/main" id="{15BC37B7-F08F-93B4-F2EE-946B12D321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27" name="Can 66">
                <a:extLst>
                  <a:ext uri="{FF2B5EF4-FFF2-40B4-BE49-F238E27FC236}">
                    <a16:creationId xmlns:a16="http://schemas.microsoft.com/office/drawing/2014/main" id="{5DC0E046-79C2-2FCA-359C-4FB46C61C8CE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28" name="Rounded Rectangle 67">
                <a:extLst>
                  <a:ext uri="{FF2B5EF4-FFF2-40B4-BE49-F238E27FC236}">
                    <a16:creationId xmlns:a16="http://schemas.microsoft.com/office/drawing/2014/main" id="{FA17F28F-0E03-AB86-9540-BF6967D2CF54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Rounded Rectangle 68">
                <a:extLst>
                  <a:ext uri="{FF2B5EF4-FFF2-40B4-BE49-F238E27FC236}">
                    <a16:creationId xmlns:a16="http://schemas.microsoft.com/office/drawing/2014/main" id="{8A9B09A9-DFAB-B70D-808E-25ACEFA0AEB6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5" name="TextBox 54">
              <a:extLst>
                <a:ext uri="{FF2B5EF4-FFF2-40B4-BE49-F238E27FC236}">
                  <a16:creationId xmlns:a16="http://schemas.microsoft.com/office/drawing/2014/main" id="{90A1468F-F9EB-F43A-5498-6FB110FD5DCE}"/>
                </a:ext>
              </a:extLst>
            </p:cNvPr>
            <p:cNvSpPr txBox="1"/>
            <p:nvPr/>
          </p:nvSpPr>
          <p:spPr>
            <a:xfrm>
              <a:off x="6770960" y="3491211"/>
              <a:ext cx="569844" cy="82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3000" kern="0">
                  <a:solidFill>
                    <a:sysClr val="windowText" lastClr="000000"/>
                  </a:solidFill>
                </a:rPr>
                <a:t>… </a:t>
              </a:r>
            </a:p>
          </p:txBody>
        </p:sp>
        <p:grpSp>
          <p:nvGrpSpPr>
            <p:cNvPr id="16" name="Group 55">
              <a:extLst>
                <a:ext uri="{FF2B5EF4-FFF2-40B4-BE49-F238E27FC236}">
                  <a16:creationId xmlns:a16="http://schemas.microsoft.com/office/drawing/2014/main" id="{D544E835-17B9-2300-DCC0-83C69CFC063B}"/>
                </a:ext>
              </a:extLst>
            </p:cNvPr>
            <p:cNvGrpSpPr/>
            <p:nvPr/>
          </p:nvGrpSpPr>
          <p:grpSpPr>
            <a:xfrm>
              <a:off x="9154869" y="1816699"/>
              <a:ext cx="1272240" cy="4723604"/>
              <a:chOff x="964223" y="1316978"/>
              <a:chExt cx="1272240" cy="4313712"/>
            </a:xfrm>
          </p:grpSpPr>
          <p:sp>
            <p:nvSpPr>
              <p:cNvPr id="18" name="Rounded Rectangle 57">
                <a:extLst>
                  <a:ext uri="{FF2B5EF4-FFF2-40B4-BE49-F238E27FC236}">
                    <a16:creationId xmlns:a16="http://schemas.microsoft.com/office/drawing/2014/main" id="{9D5B235E-21C5-3AAA-EC26-16CEE95444A2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16</a:t>
                </a:r>
              </a:p>
            </p:txBody>
          </p:sp>
          <p:sp>
            <p:nvSpPr>
              <p:cNvPr id="19" name="Down Arrow 58">
                <a:extLst>
                  <a:ext uri="{FF2B5EF4-FFF2-40B4-BE49-F238E27FC236}">
                    <a16:creationId xmlns:a16="http://schemas.microsoft.com/office/drawing/2014/main" id="{ACB42818-3E96-D174-6867-C71F841BC5BD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20" name="Picture 59">
                <a:extLst>
                  <a:ext uri="{FF2B5EF4-FFF2-40B4-BE49-F238E27FC236}">
                    <a16:creationId xmlns:a16="http://schemas.microsoft.com/office/drawing/2014/main" id="{DA86EEF6-19A1-DE3C-B5F8-C750AB5162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21" name="Can 60">
                <a:extLst>
                  <a:ext uri="{FF2B5EF4-FFF2-40B4-BE49-F238E27FC236}">
                    <a16:creationId xmlns:a16="http://schemas.microsoft.com/office/drawing/2014/main" id="{408B6113-48B6-1902-BC51-D5D7DB71524E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22" name="Rounded Rectangle 61">
                <a:extLst>
                  <a:ext uri="{FF2B5EF4-FFF2-40B4-BE49-F238E27FC236}">
                    <a16:creationId xmlns:a16="http://schemas.microsoft.com/office/drawing/2014/main" id="{B5FFB85D-B018-B0B1-8673-0CDD42B763A7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3" name="Rounded Rectangle 62">
                <a:extLst>
                  <a:ext uri="{FF2B5EF4-FFF2-40B4-BE49-F238E27FC236}">
                    <a16:creationId xmlns:a16="http://schemas.microsoft.com/office/drawing/2014/main" id="{13FC5CDB-EB8A-10CA-FB5E-AE751CBBEF74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7" name="Rounded Rectangle 56">
              <a:extLst>
                <a:ext uri="{FF2B5EF4-FFF2-40B4-BE49-F238E27FC236}">
                  <a16:creationId xmlns:a16="http://schemas.microsoft.com/office/drawing/2014/main" id="{E9652E52-BBE3-652D-5AE1-FD0011F9D030}"/>
                </a:ext>
              </a:extLst>
            </p:cNvPr>
            <p:cNvSpPr/>
            <p:nvPr/>
          </p:nvSpPr>
          <p:spPr>
            <a:xfrm>
              <a:off x="1003122" y="5629932"/>
              <a:ext cx="9332369" cy="325644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b="1" kern="0">
                  <a:solidFill>
                    <a:srgbClr val="FFFFFF"/>
                  </a:solidFill>
                  <a:latin typeface="Arial"/>
                </a:rPr>
                <a:t>Communicating &amp; syncing gradients</a:t>
              </a:r>
            </a:p>
          </p:txBody>
        </p:sp>
      </p:grpSp>
      <p:cxnSp>
        <p:nvCxnSpPr>
          <p:cNvPr id="42" name="Straight Arrow Connector 81">
            <a:extLst>
              <a:ext uri="{FF2B5EF4-FFF2-40B4-BE49-F238E27FC236}">
                <a16:creationId xmlns:a16="http://schemas.microsoft.com/office/drawing/2014/main" id="{F4488CDD-CF76-7F8D-275D-0E09B6C13BAF}"/>
              </a:ext>
            </a:extLst>
          </p:cNvPr>
          <p:cNvCxnSpPr>
            <a:cxnSpLocks/>
            <a:stCxn id="9" idx="1"/>
            <a:endCxn id="39" idx="1"/>
          </p:cNvCxnSpPr>
          <p:nvPr/>
        </p:nvCxnSpPr>
        <p:spPr>
          <a:xfrm flipH="1">
            <a:off x="4371090" y="1423720"/>
            <a:ext cx="1869425" cy="397677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3" name="Straight Arrow Connector 82">
            <a:extLst>
              <a:ext uri="{FF2B5EF4-FFF2-40B4-BE49-F238E27FC236}">
                <a16:creationId xmlns:a16="http://schemas.microsoft.com/office/drawing/2014/main" id="{0B017CE9-D24A-45C3-83F1-0ED1A129EAD2}"/>
              </a:ext>
            </a:extLst>
          </p:cNvPr>
          <p:cNvCxnSpPr>
            <a:cxnSpLocks/>
            <a:stCxn id="9" idx="1"/>
            <a:endCxn id="33" idx="1"/>
          </p:cNvCxnSpPr>
          <p:nvPr/>
        </p:nvCxnSpPr>
        <p:spPr>
          <a:xfrm flipH="1">
            <a:off x="5191881" y="1423720"/>
            <a:ext cx="1048634" cy="40622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4" name="Straight Arrow Connector 83">
            <a:extLst>
              <a:ext uri="{FF2B5EF4-FFF2-40B4-BE49-F238E27FC236}">
                <a16:creationId xmlns:a16="http://schemas.microsoft.com/office/drawing/2014/main" id="{4956F58F-4D2B-A7E3-9BC8-EDCFCE1BA633}"/>
              </a:ext>
            </a:extLst>
          </p:cNvPr>
          <p:cNvCxnSpPr>
            <a:cxnSpLocks/>
            <a:stCxn id="9" idx="1"/>
            <a:endCxn id="27" idx="1"/>
          </p:cNvCxnSpPr>
          <p:nvPr/>
        </p:nvCxnSpPr>
        <p:spPr>
          <a:xfrm flipH="1">
            <a:off x="6031018" y="1423720"/>
            <a:ext cx="209497" cy="42006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5" name="Straight Arrow Connector 84">
            <a:extLst>
              <a:ext uri="{FF2B5EF4-FFF2-40B4-BE49-F238E27FC236}">
                <a16:creationId xmlns:a16="http://schemas.microsoft.com/office/drawing/2014/main" id="{4CA8ABFA-0D7A-9C29-1C76-985D4BACD96F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>
            <a:off x="6818570" y="1423720"/>
            <a:ext cx="1627745" cy="40622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815898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6F47C-A9A8-DB9A-EC04-34862FE9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Key operator: </a:t>
            </a:r>
            <a:r>
              <a:rPr lang="en-US" altLang="zh-CN" err="1"/>
              <a:t>allreduce</a:t>
            </a:r>
            <a:r>
              <a:rPr lang="en-US" altLang="zh-CN"/>
              <a:t>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85B38-898C-D2AD-E750-26DE3644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107</a:t>
            </a:fld>
            <a:endParaRPr lang="zh-CN" altLang="en-US"/>
          </a:p>
        </p:txBody>
      </p:sp>
      <p:sp>
        <p:nvSpPr>
          <p:cNvPr id="5" name="Rounded Rectangle 95">
            <a:extLst>
              <a:ext uri="{FF2B5EF4-FFF2-40B4-BE49-F238E27FC236}">
                <a16:creationId xmlns:a16="http://schemas.microsoft.com/office/drawing/2014/main" id="{C685356B-3C5D-DEF2-C3F6-2AA4852F35EB}"/>
              </a:ext>
            </a:extLst>
          </p:cNvPr>
          <p:cNvSpPr/>
          <p:nvPr/>
        </p:nvSpPr>
        <p:spPr>
          <a:xfrm>
            <a:off x="2525041" y="2519016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2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ounded Rectangle 96">
            <a:extLst>
              <a:ext uri="{FF2B5EF4-FFF2-40B4-BE49-F238E27FC236}">
                <a16:creationId xmlns:a16="http://schemas.microsoft.com/office/drawing/2014/main" id="{2216967C-885B-13F5-3586-C151D34CA01F}"/>
              </a:ext>
            </a:extLst>
          </p:cNvPr>
          <p:cNvSpPr/>
          <p:nvPr/>
        </p:nvSpPr>
        <p:spPr>
          <a:xfrm>
            <a:off x="4727482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3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97">
            <a:extLst>
              <a:ext uri="{FF2B5EF4-FFF2-40B4-BE49-F238E27FC236}">
                <a16:creationId xmlns:a16="http://schemas.microsoft.com/office/drawing/2014/main" id="{54A5222F-4B64-7258-A9F6-096D91ACD660}"/>
              </a:ext>
            </a:extLst>
          </p:cNvPr>
          <p:cNvSpPr/>
          <p:nvPr/>
        </p:nvSpPr>
        <p:spPr>
          <a:xfrm>
            <a:off x="6902434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4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Straight Arrow Connector 81">
            <a:extLst>
              <a:ext uri="{FF2B5EF4-FFF2-40B4-BE49-F238E27FC236}">
                <a16:creationId xmlns:a16="http://schemas.microsoft.com/office/drawing/2014/main" id="{1440814B-4F42-9130-2BED-E87FB14CBC04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1412082" y="2103688"/>
            <a:ext cx="3531877" cy="397883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2">
            <a:extLst>
              <a:ext uri="{FF2B5EF4-FFF2-40B4-BE49-F238E27FC236}">
                <a16:creationId xmlns:a16="http://schemas.microsoft.com/office/drawing/2014/main" id="{46FF4243-69E3-7C25-9FFE-99619EF885B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3559066" y="2103688"/>
            <a:ext cx="1384893" cy="41532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" name="Straight Arrow Connector 83">
            <a:extLst>
              <a:ext uri="{FF2B5EF4-FFF2-40B4-BE49-F238E27FC236}">
                <a16:creationId xmlns:a16="http://schemas.microsoft.com/office/drawing/2014/main" id="{40805E12-D358-1CBF-36C4-EFDA5C7CB356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4943959" y="2103688"/>
            <a:ext cx="817548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1565BC6-85B1-0F2E-8DBE-A755BD56FAAF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>
            <a:off x="4943959" y="2103688"/>
            <a:ext cx="2992499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12" name="Group 5">
            <a:extLst>
              <a:ext uri="{FF2B5EF4-FFF2-40B4-BE49-F238E27FC236}">
                <a16:creationId xmlns:a16="http://schemas.microsoft.com/office/drawing/2014/main" id="{B2AE6F11-5BAB-8401-1EAD-30F86D72A261}"/>
              </a:ext>
            </a:extLst>
          </p:cNvPr>
          <p:cNvGrpSpPr/>
          <p:nvPr/>
        </p:nvGrpSpPr>
        <p:grpSpPr>
          <a:xfrm>
            <a:off x="2893981" y="1025244"/>
            <a:ext cx="3356039" cy="1078444"/>
            <a:chOff x="515707" y="5420075"/>
            <a:chExt cx="4474719" cy="1437925"/>
          </a:xfrm>
        </p:grpSpPr>
        <p:pic>
          <p:nvPicPr>
            <p:cNvPr id="13" name="Picture 44">
              <a:extLst>
                <a:ext uri="{FF2B5EF4-FFF2-40B4-BE49-F238E27FC236}">
                  <a16:creationId xmlns:a16="http://schemas.microsoft.com/office/drawing/2014/main" id="{FF31095C-8223-E045-8AF1-F9D8031A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707" y="5572060"/>
              <a:ext cx="4474719" cy="1160113"/>
            </a:xfrm>
            <a:prstGeom prst="rect">
              <a:avLst/>
            </a:prstGeom>
          </p:spPr>
        </p:pic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7943C3FE-CC30-6B9D-73C9-645E48629E5C}"/>
                </a:ext>
              </a:extLst>
            </p:cNvPr>
            <p:cNvSpPr/>
            <p:nvPr/>
          </p:nvSpPr>
          <p:spPr>
            <a:xfrm>
              <a:off x="2861554" y="5420075"/>
              <a:ext cx="774916" cy="14379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ounded Rectangle 85">
            <a:extLst>
              <a:ext uri="{FF2B5EF4-FFF2-40B4-BE49-F238E27FC236}">
                <a16:creationId xmlns:a16="http://schemas.microsoft.com/office/drawing/2014/main" id="{18A7F813-1E93-90A0-E7B0-926DA440A328}"/>
              </a:ext>
            </a:extLst>
          </p:cNvPr>
          <p:cNvSpPr/>
          <p:nvPr/>
        </p:nvSpPr>
        <p:spPr>
          <a:xfrm>
            <a:off x="430012" y="2501571"/>
            <a:ext cx="1964141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1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" name="Picture 24">
            <a:extLst>
              <a:ext uri="{FF2B5EF4-FFF2-40B4-BE49-F238E27FC236}">
                <a16:creationId xmlns:a16="http://schemas.microsoft.com/office/drawing/2014/main" id="{80E5D11B-95BB-2D17-6CA1-A86C77C6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5" y="2681330"/>
            <a:ext cx="1479654" cy="830418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B68C8D6-7EEE-2876-DE50-2E265B46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774" y="2647358"/>
            <a:ext cx="1698582" cy="898361"/>
          </a:xfrm>
          <a:prstGeom prst="rect">
            <a:avLst/>
          </a:prstGeom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108FACAD-D630-1742-EB34-162FC977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56" y="2646196"/>
            <a:ext cx="1804272" cy="898361"/>
          </a:xfrm>
          <a:prstGeom prst="rect">
            <a:avLst/>
          </a:prstGeom>
        </p:spPr>
      </p:pic>
      <p:pic>
        <p:nvPicPr>
          <p:cNvPr id="19" name="Picture 27">
            <a:extLst>
              <a:ext uri="{FF2B5EF4-FFF2-40B4-BE49-F238E27FC236}">
                <a16:creationId xmlns:a16="http://schemas.microsoft.com/office/drawing/2014/main" id="{B16EAFEA-1EF7-DDC2-7F69-1A7D0598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23" y="2683942"/>
            <a:ext cx="1834469" cy="860615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28A333EF-C87F-DB93-91F5-2B4A1E16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7" y="4354800"/>
            <a:ext cx="4048125" cy="1000125"/>
          </a:xfrm>
          <a:prstGeom prst="rect">
            <a:avLst/>
          </a:prstGeom>
        </p:spPr>
      </p:pic>
      <p:sp>
        <p:nvSpPr>
          <p:cNvPr id="21" name="Rounded Rectangle 98">
            <a:extLst>
              <a:ext uri="{FF2B5EF4-FFF2-40B4-BE49-F238E27FC236}">
                <a16:creationId xmlns:a16="http://schemas.microsoft.com/office/drawing/2014/main" id="{44BAD15C-ED61-6430-65C1-0C801F75A5FC}"/>
              </a:ext>
            </a:extLst>
          </p:cNvPr>
          <p:cNvSpPr/>
          <p:nvPr/>
        </p:nvSpPr>
        <p:spPr>
          <a:xfrm>
            <a:off x="430012" y="4055700"/>
            <a:ext cx="8531388" cy="23998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b="1" kern="0">
                <a:solidFill>
                  <a:srgbClr val="FFFFFF"/>
                </a:solidFill>
                <a:latin typeface="Arial"/>
              </a:rPr>
              <a:t>ALLREDUCE</a:t>
            </a:r>
          </a:p>
        </p:txBody>
      </p: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1EC1B935-A3C0-6354-CA84-6AD111821F9A}"/>
              </a:ext>
            </a:extLst>
          </p:cNvPr>
          <p:cNvSpPr/>
          <p:nvPr/>
        </p:nvSpPr>
        <p:spPr>
          <a:xfrm>
            <a:off x="4134862" y="4398074"/>
            <a:ext cx="2660669" cy="91357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kern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71867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42FF1-F493-947D-63F9-596D389B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: put it all together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6AB31-EA30-135A-E541-3CE37309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Trade-off between rounds vs. fan-in performance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E0F4BD-54A4-2094-8891-60780C74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108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55CAD8B-CAF0-96D4-42A8-CD82301DFF6C}"/>
              </a:ext>
            </a:extLst>
          </p:cNvPr>
          <p:cNvGraphicFramePr>
            <a:graphicFrameLocks noGrp="1"/>
          </p:cNvGraphicFramePr>
          <p:nvPr/>
        </p:nvGraphicFramePr>
        <p:xfrm>
          <a:off x="210003" y="1988109"/>
          <a:ext cx="8657152" cy="2039188"/>
        </p:xfrm>
        <a:graphic>
          <a:graphicData uri="http://schemas.openxmlformats.org/drawingml/2006/table">
            <a:tbl>
              <a:tblPr firstRow="1" bandRow="1">
                <a:effectLst>
                  <a:outerShdw blurRad="190500" dist="101600" dir="5400000" sx="101000" sy="101000" algn="ctr" rotWithShape="0">
                    <a:srgbClr val="000000">
                      <a:alpha val="80000"/>
                    </a:srgbClr>
                  </a:outerShdw>
                </a:effectLst>
                <a:tableStyleId>{2D5ABB26-0587-4C30-8999-92F81FD0307C}</a:tableStyleId>
              </a:tblPr>
              <a:tblGrid>
                <a:gridCol w="3246210">
                  <a:extLst>
                    <a:ext uri="{9D8B030D-6E8A-4147-A177-3AD203B41FA5}">
                      <a16:colId xmlns:a16="http://schemas.microsoft.com/office/drawing/2014/main" val="3787013270"/>
                    </a:ext>
                  </a:extLst>
                </a:gridCol>
                <a:gridCol w="1043779">
                  <a:extLst>
                    <a:ext uri="{9D8B030D-6E8A-4147-A177-3AD203B41FA5}">
                      <a16:colId xmlns:a16="http://schemas.microsoft.com/office/drawing/2014/main" val="1915222947"/>
                    </a:ext>
                  </a:extLst>
                </a:gridCol>
                <a:gridCol w="2222057">
                  <a:extLst>
                    <a:ext uri="{9D8B030D-6E8A-4147-A177-3AD203B41FA5}">
                      <a16:colId xmlns:a16="http://schemas.microsoft.com/office/drawing/2014/main" val="3683160664"/>
                    </a:ext>
                  </a:extLst>
                </a:gridCol>
                <a:gridCol w="2145106">
                  <a:extLst>
                    <a:ext uri="{9D8B030D-6E8A-4147-A177-3AD203B41FA5}">
                      <a16:colId xmlns:a16="http://schemas.microsoft.com/office/drawing/2014/main" val="3344955544"/>
                    </a:ext>
                  </a:extLst>
                </a:gridCol>
              </a:tblGrid>
              <a:tr h="384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                                                                       </a:t>
                      </a:r>
                      <a:endParaRPr lang="en" sz="1800">
                        <a:solidFill>
                          <a:schemeClr val="bg1"/>
                        </a:solidFill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Round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Peak node bandwidth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Per-node</a:t>
                      </a:r>
                    </a:p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fan-in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7478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Parameter server (PS)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95956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Decentralized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89"/>
                  </a:ext>
                </a:extLst>
              </a:tr>
              <a:tr h="577380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Ring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O(2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O(N/P)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2447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18CAC-C8A5-5E1F-0E47-FF7E0FED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Drawback of data parallelism: replicated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5C294F-428D-7B13-6123-F773AEE46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Data parallelism assumes the model (parameters) are replicated on all the processes  </a:t>
            </a:r>
          </a:p>
          <a:p>
            <a:pPr lvl="1"/>
            <a:r>
              <a:rPr kumimoji="1" lang="en-US" altLang="zh-CN"/>
              <a:t>Such that they can do the forward &amp; backward pass dependently </a:t>
            </a:r>
          </a:p>
          <a:p>
            <a:pPr lvl="1"/>
            <a:r>
              <a:rPr kumimoji="1" lang="en-US" altLang="zh-CN"/>
              <a:t>What if the model cannot fit onto the device? </a:t>
            </a:r>
          </a:p>
          <a:p>
            <a:r>
              <a:rPr kumimoji="1" lang="en-US" altLang="zh-CN"/>
              <a:t>Current trends: models are becoming larger and larger </a:t>
            </a:r>
          </a:p>
          <a:p>
            <a:pPr lvl="1"/>
            <a:r>
              <a:rPr lang="en" altLang="zh-CN"/>
              <a:t>No country (or company) can tolerate the risk of falling behind in the AI race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2E0D25-364D-9599-9440-8BB8D563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740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DDA082-9F1B-37A0-8F8A-0D2896F7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Model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56C030-0846-2CAC-8CF8-DD06F7D4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440160"/>
          </a:xfrm>
        </p:spPr>
        <p:txBody>
          <a:bodyPr/>
          <a:lstStyle/>
          <a:p>
            <a:r>
              <a:rPr kumimoji="1" lang="en-US" altLang="zh-CN" dirty="0"/>
              <a:t>Partition the parameters of a model, typically done in two ways: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layer</a:t>
            </a:r>
            <a:r>
              <a:rPr kumimoji="1" lang="en-US" altLang="zh-CN" dirty="0"/>
              <a:t>: pipeline parallelism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W</a:t>
            </a:r>
            <a:r>
              <a:rPr kumimoji="1" lang="en-US" altLang="zh-CN" dirty="0"/>
              <a:t>: tensor parallelism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B7304A-D322-D20A-C475-F13F670D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66328C-5B38-9B8C-C8BC-E507E504D52E}"/>
              </a:ext>
            </a:extLst>
          </p:cNvPr>
          <p:cNvGrpSpPr/>
          <p:nvPr/>
        </p:nvGrpSpPr>
        <p:grpSpPr>
          <a:xfrm>
            <a:off x="3944321" y="3958801"/>
            <a:ext cx="1368152" cy="616380"/>
            <a:chOff x="7884368" y="1584003"/>
            <a:chExt cx="1368152" cy="61638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558175-1697-F79A-3383-3B5824994687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9A5043-E7B2-25F2-EE66-B52DE17A1476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59385E0-DDF5-9B23-7198-97FB40750523}"/>
              </a:ext>
            </a:extLst>
          </p:cNvPr>
          <p:cNvCxnSpPr>
            <a:cxnSpLocks/>
          </p:cNvCxnSpPr>
          <p:nvPr/>
        </p:nvCxnSpPr>
        <p:spPr>
          <a:xfrm>
            <a:off x="4628397" y="457518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5E79EDA-FBEB-17C7-DBBC-352FDE91C410}"/>
              </a:ext>
            </a:extLst>
          </p:cNvPr>
          <p:cNvCxnSpPr>
            <a:cxnSpLocks/>
          </p:cNvCxnSpPr>
          <p:nvPr/>
        </p:nvCxnSpPr>
        <p:spPr>
          <a:xfrm>
            <a:off x="3770277" y="347438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D3DA5F6-D49A-2DA8-5DF2-899F1D4A9A11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566116" y="351303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8590E3D-C3CE-D2D1-2204-E848A370E6FB}"/>
              </a:ext>
            </a:extLst>
          </p:cNvPr>
          <p:cNvGrpSpPr/>
          <p:nvPr/>
        </p:nvGrpSpPr>
        <p:grpSpPr>
          <a:xfrm>
            <a:off x="5056360" y="2828140"/>
            <a:ext cx="629816" cy="616380"/>
            <a:chOff x="7884368" y="1584003"/>
            <a:chExt cx="629816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DFCF5A3-4A0B-5E56-FA9F-B824740C6135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F31F935-9FAC-A7DE-33A3-36941FB96464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7AFAB19-18C2-2E02-3E5A-7FC75467120F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942255" y="344452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C543E8-9819-E85C-A7C8-98BBBB267EE7}"/>
              </a:ext>
            </a:extLst>
          </p:cNvPr>
          <p:cNvGrpSpPr/>
          <p:nvPr/>
        </p:nvGrpSpPr>
        <p:grpSpPr>
          <a:xfrm>
            <a:off x="3579535" y="2832369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081DDC2-F387-BB55-4F1F-8F543CE6EEA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78B335-1750-8BE0-2EC8-333BCAD7CA8B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E28A880-AB64-8F99-F1C8-73FBE9CB7C1E}"/>
              </a:ext>
            </a:extLst>
          </p:cNvPr>
          <p:cNvGrpSpPr/>
          <p:nvPr/>
        </p:nvGrpSpPr>
        <p:grpSpPr>
          <a:xfrm>
            <a:off x="4435654" y="2834588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7F5D609-0EC8-5929-1878-BF78BF936C9B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22899B-2622-915E-E4CD-51D2A60C2D5D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62A5D18C-6676-4C6F-CD5D-2B9FFAD1899D}"/>
              </a:ext>
            </a:extLst>
          </p:cNvPr>
          <p:cNvSpPr/>
          <p:nvPr/>
        </p:nvSpPr>
        <p:spPr>
          <a:xfrm>
            <a:off x="5011713" y="263950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 descr="图示&#10;&#10;描述已自动生成">
            <a:extLst>
              <a:ext uri="{FF2B5EF4-FFF2-40B4-BE49-F238E27FC236}">
                <a16:creationId xmlns:a16="http://schemas.microsoft.com/office/drawing/2014/main" id="{83480D94-8D0D-BEE0-7D15-5FD9A5A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2" y="2785492"/>
            <a:ext cx="2860712" cy="205059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DED6472-412D-B0F0-A6C2-E8155D279948}"/>
              </a:ext>
            </a:extLst>
          </p:cNvPr>
          <p:cNvSpPr txBox="1"/>
          <p:nvPr/>
        </p:nvSpPr>
        <p:spPr>
          <a:xfrm>
            <a:off x="728112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W1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FA0F87-C3B3-CD33-D032-43B5FF84770B}"/>
              </a:ext>
            </a:extLst>
          </p:cNvPr>
          <p:cNvSpPr txBox="1"/>
          <p:nvPr/>
        </p:nvSpPr>
        <p:spPr>
          <a:xfrm>
            <a:off x="1837911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W2</a:t>
            </a:r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97A5051-4DF3-EEBA-40D1-D8A292FD5FBA}"/>
              </a:ext>
            </a:extLst>
          </p:cNvPr>
          <p:cNvSpPr/>
          <p:nvPr/>
        </p:nvSpPr>
        <p:spPr>
          <a:xfrm>
            <a:off x="3845447" y="3824379"/>
            <a:ext cx="1792297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1602369D-1C41-C2B5-85DA-83E3AB09D340}"/>
              </a:ext>
            </a:extLst>
          </p:cNvPr>
          <p:cNvSpPr/>
          <p:nvPr/>
        </p:nvSpPr>
        <p:spPr>
          <a:xfrm>
            <a:off x="3051128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B71B5F80-930A-67E6-B27D-15F0F083C83B}"/>
              </a:ext>
            </a:extLst>
          </p:cNvPr>
          <p:cNvSpPr/>
          <p:nvPr/>
        </p:nvSpPr>
        <p:spPr>
          <a:xfrm>
            <a:off x="5992015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A4746A2-0D60-8279-3115-68BEAD383CEF}"/>
              </a:ext>
            </a:extLst>
          </p:cNvPr>
          <p:cNvGrpSpPr/>
          <p:nvPr/>
        </p:nvGrpSpPr>
        <p:grpSpPr>
          <a:xfrm>
            <a:off x="6944158" y="2880657"/>
            <a:ext cx="1368152" cy="616380"/>
            <a:chOff x="7884368" y="1584003"/>
            <a:chExt cx="1368152" cy="616380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A6C9F63-9EBF-CFC5-A941-E475C85AB74D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993FC21-53F6-3017-2D94-87B1F5FFD8C3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1638A449-F2E6-AA21-8892-FA54B8BEEB87}"/>
              </a:ext>
            </a:extLst>
          </p:cNvPr>
          <p:cNvCxnSpPr>
            <a:cxnSpLocks/>
          </p:cNvCxnSpPr>
          <p:nvPr/>
        </p:nvCxnSpPr>
        <p:spPr>
          <a:xfrm>
            <a:off x="7628234" y="349703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BA66BDF-0964-F9E0-327D-20D16A3F9521}"/>
              </a:ext>
            </a:extLst>
          </p:cNvPr>
          <p:cNvCxnSpPr>
            <a:cxnSpLocks/>
          </p:cNvCxnSpPr>
          <p:nvPr/>
        </p:nvCxnSpPr>
        <p:spPr>
          <a:xfrm>
            <a:off x="6770114" y="2396236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A74F9D4E-996C-1DA6-2D0A-A3618BA1DD60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7565953" y="2434889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7229A57-8250-BCD5-D30C-309CC6630EEF}"/>
              </a:ext>
            </a:extLst>
          </p:cNvPr>
          <p:cNvGrpSpPr/>
          <p:nvPr/>
        </p:nvGrpSpPr>
        <p:grpSpPr>
          <a:xfrm>
            <a:off x="8056197" y="1749996"/>
            <a:ext cx="581384" cy="616380"/>
            <a:chOff x="7884368" y="1584003"/>
            <a:chExt cx="581384" cy="616380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6A89A8F-2DC7-2527-ED20-A8C5F9ACDE1C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1C3394E-0E35-1016-2577-0786162989AB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12867876-6B97-80F4-FA05-6F7FD41FC0AA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942092" y="2366376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9C99244-C817-FFA9-4B8C-8F591074D317}"/>
              </a:ext>
            </a:extLst>
          </p:cNvPr>
          <p:cNvGrpSpPr/>
          <p:nvPr/>
        </p:nvGrpSpPr>
        <p:grpSpPr>
          <a:xfrm>
            <a:off x="6579372" y="1754225"/>
            <a:ext cx="576059" cy="616380"/>
            <a:chOff x="638921" y="2203432"/>
            <a:chExt cx="576059" cy="61638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30F4D7D-9D26-EC23-3649-0A5BD7C824A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9CF694-1570-130C-7240-1F3D943A774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89B9821-32BA-486D-74E6-91CABC40C718}"/>
              </a:ext>
            </a:extLst>
          </p:cNvPr>
          <p:cNvGrpSpPr/>
          <p:nvPr/>
        </p:nvGrpSpPr>
        <p:grpSpPr>
          <a:xfrm>
            <a:off x="7435491" y="1756444"/>
            <a:ext cx="576059" cy="616380"/>
            <a:chOff x="638921" y="2203432"/>
            <a:chExt cx="576059" cy="616380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56FE8FA-6708-3FEE-59B6-0C3D9CDA72A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DDE3F31-4853-1CF0-497C-79D9939D0C0E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5611D0CB-0325-1FFD-1F3D-0095D0515B19}"/>
              </a:ext>
            </a:extLst>
          </p:cNvPr>
          <p:cNvSpPr/>
          <p:nvPr/>
        </p:nvSpPr>
        <p:spPr>
          <a:xfrm>
            <a:off x="6941858" y="4014116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3776A4B-F37A-4768-D9BD-D635DC00F77C}"/>
              </a:ext>
            </a:extLst>
          </p:cNvPr>
          <p:cNvSpPr txBox="1"/>
          <p:nvPr/>
        </p:nvSpPr>
        <p:spPr>
          <a:xfrm>
            <a:off x="7038720" y="4144435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779ECE43-FF48-BCCB-0A3C-DC01186484E8}"/>
              </a:ext>
            </a:extLst>
          </p:cNvPr>
          <p:cNvCxnSpPr>
            <a:cxnSpLocks/>
          </p:cNvCxnSpPr>
          <p:nvPr/>
        </p:nvCxnSpPr>
        <p:spPr>
          <a:xfrm>
            <a:off x="7639855" y="463049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7CF3E72-002C-44B2-E09F-269F1AFAE7C5}"/>
              </a:ext>
            </a:extLst>
          </p:cNvPr>
          <p:cNvGrpSpPr/>
          <p:nvPr/>
        </p:nvGrpSpPr>
        <p:grpSpPr>
          <a:xfrm>
            <a:off x="8531049" y="3521229"/>
            <a:ext cx="581384" cy="616380"/>
            <a:chOff x="7884368" y="1584003"/>
            <a:chExt cx="581384" cy="616380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14133D6-CF64-E08F-D0F2-9444DEA96D9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F25DF47-3DAF-968F-656C-A4B7745D0714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973250A-E263-657A-FEEC-93DEBAFDF2E5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8201490" y="3829419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8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407E8C-B707-9275-0B77-5689E678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F3A95-C2CF-F6DA-B212-BE3A323C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5623029" cy="1874845"/>
          </a:xfrm>
        </p:spPr>
        <p:txBody>
          <a:bodyPr>
            <a:normAutofit/>
          </a:bodyPr>
          <a:lstStyle/>
          <a:p>
            <a:r>
              <a:rPr kumimoji="1" lang="en-US" altLang="zh-CN"/>
              <a:t>Partition the computation layer-by-layer, each partition is deployed on a device </a:t>
            </a:r>
          </a:p>
          <a:p>
            <a:pPr lvl="1"/>
            <a:r>
              <a:rPr kumimoji="1" lang="en-US" altLang="zh-CN"/>
              <a:t>Note that different layers can be grouped together </a:t>
            </a:r>
          </a:p>
          <a:p>
            <a:pPr lvl="1"/>
            <a:r>
              <a:rPr kumimoji="1" lang="en-US" altLang="zh-CN"/>
              <a:t>The strategy is out of the scope of this course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0648EF-28A3-1723-B534-44FC5C5B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3046" y="46488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pPr/>
              <a:t>111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9295CEF8-D0D7-99D1-D962-4FC90A42B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41" y="3089016"/>
            <a:ext cx="2860712" cy="205059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981A786-439A-B839-A030-0840D628758B}"/>
              </a:ext>
            </a:extLst>
          </p:cNvPr>
          <p:cNvGrpSpPr/>
          <p:nvPr/>
        </p:nvGrpSpPr>
        <p:grpSpPr>
          <a:xfrm>
            <a:off x="6200711" y="2738149"/>
            <a:ext cx="1368152" cy="616380"/>
            <a:chOff x="7884368" y="1584003"/>
            <a:chExt cx="1368152" cy="61638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67A0755-33BC-30F4-DDE4-8BE0BE90495A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220E985-8679-6BB9-5EFD-0C0C4F4A927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649BD0C-76C4-A724-877A-77168A6C5DAD}"/>
              </a:ext>
            </a:extLst>
          </p:cNvPr>
          <p:cNvCxnSpPr>
            <a:cxnSpLocks/>
          </p:cNvCxnSpPr>
          <p:nvPr/>
        </p:nvCxnSpPr>
        <p:spPr>
          <a:xfrm>
            <a:off x="6884787" y="3354529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73748E9-602C-D3D0-48A2-F273621FB901}"/>
              </a:ext>
            </a:extLst>
          </p:cNvPr>
          <p:cNvCxnSpPr>
            <a:cxnSpLocks/>
          </p:cNvCxnSpPr>
          <p:nvPr/>
        </p:nvCxnSpPr>
        <p:spPr>
          <a:xfrm>
            <a:off x="6026667" y="2253728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6DD1BC6-B0F2-8B57-9308-D2509075382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822506" y="2292381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B2BE353-241F-7E2E-A0FC-A61D450990EF}"/>
              </a:ext>
            </a:extLst>
          </p:cNvPr>
          <p:cNvGrpSpPr/>
          <p:nvPr/>
        </p:nvGrpSpPr>
        <p:grpSpPr>
          <a:xfrm>
            <a:off x="7312750" y="1607488"/>
            <a:ext cx="581384" cy="616380"/>
            <a:chOff x="7884368" y="1584003"/>
            <a:chExt cx="581384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868CA4-684C-43E5-DC98-847BA32EB27A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4520BEF-E6D4-64A6-5FB3-B6910D177B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2382600-462E-36A8-2139-2867151BEDD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7198645" y="2223868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9A3701-6173-A357-BE05-FC418F3AD933}"/>
              </a:ext>
            </a:extLst>
          </p:cNvPr>
          <p:cNvGrpSpPr/>
          <p:nvPr/>
        </p:nvGrpSpPr>
        <p:grpSpPr>
          <a:xfrm>
            <a:off x="5835925" y="1611717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076C303-6922-B6DA-BDA0-512141E4A34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31C2CF-F571-0673-C6B9-733E8BC78DF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A672C8-BC99-D2AC-2E69-F056215EB51B}"/>
              </a:ext>
            </a:extLst>
          </p:cNvPr>
          <p:cNvGrpSpPr/>
          <p:nvPr/>
        </p:nvGrpSpPr>
        <p:grpSpPr>
          <a:xfrm>
            <a:off x="6692044" y="1613936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FCAF6F8-E3B4-AB2D-B3E5-2B7097A6B0EC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E2F6C22-93DC-ADF5-08B7-031DA49D4FA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54AB1070-FE7C-6CBA-F687-E653B10BAB5C}"/>
              </a:ext>
            </a:extLst>
          </p:cNvPr>
          <p:cNvSpPr/>
          <p:nvPr/>
        </p:nvSpPr>
        <p:spPr>
          <a:xfrm>
            <a:off x="6198411" y="3871608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B7EC45-2036-CA29-F7A1-694CE7DE67BA}"/>
              </a:ext>
            </a:extLst>
          </p:cNvPr>
          <p:cNvSpPr txBox="1"/>
          <p:nvPr/>
        </p:nvSpPr>
        <p:spPr>
          <a:xfrm>
            <a:off x="6295273" y="4001927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EB958621-7F17-109E-A804-6D0F39533649}"/>
              </a:ext>
            </a:extLst>
          </p:cNvPr>
          <p:cNvCxnSpPr>
            <a:cxnSpLocks/>
          </p:cNvCxnSpPr>
          <p:nvPr/>
        </p:nvCxnSpPr>
        <p:spPr>
          <a:xfrm>
            <a:off x="6896408" y="448798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A2A7D5F-F488-2ED5-4AB8-6FC0B091DCA8}"/>
              </a:ext>
            </a:extLst>
          </p:cNvPr>
          <p:cNvGrpSpPr/>
          <p:nvPr/>
        </p:nvGrpSpPr>
        <p:grpSpPr>
          <a:xfrm>
            <a:off x="7787602" y="3378721"/>
            <a:ext cx="581384" cy="616380"/>
            <a:chOff x="7884368" y="1584003"/>
            <a:chExt cx="581384" cy="61638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7A5CF7-814F-CE81-57D5-8D34629BE3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A24DB5-EEF1-57B6-C0C5-97A7C03350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C6B2EEA-6B90-EF9B-A69A-26286266722E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7458043" y="3686911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2246CB9-4B90-0AFE-0660-039471F67E1C}"/>
              </a:ext>
            </a:extLst>
          </p:cNvPr>
          <p:cNvSpPr txBox="1"/>
          <p:nvPr/>
        </p:nvSpPr>
        <p:spPr>
          <a:xfrm>
            <a:off x="1314954" y="5062003"/>
            <a:ext cx="1775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model </a:t>
            </a:r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97ABE83-D675-44C5-F1E3-30E57576DA61}"/>
              </a:ext>
            </a:extLst>
          </p:cNvPr>
          <p:cNvSpPr txBox="1"/>
          <p:nvPr/>
        </p:nvSpPr>
        <p:spPr>
          <a:xfrm>
            <a:off x="3747121" y="4464910"/>
            <a:ext cx="1775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partitioned computation graph </a:t>
            </a:r>
            <a:endParaRPr lang="zh-CN" altLang="en-US"/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A0081DA1-4DAF-598A-1959-1137DDD3F594}"/>
              </a:ext>
            </a:extLst>
          </p:cNvPr>
          <p:cNvSpPr/>
          <p:nvPr/>
        </p:nvSpPr>
        <p:spPr>
          <a:xfrm>
            <a:off x="3106512" y="4607203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83905313-7074-06DD-2884-A5572C76B247}"/>
              </a:ext>
            </a:extLst>
          </p:cNvPr>
          <p:cNvCxnSpPr>
            <a:cxnSpLocks/>
          </p:cNvCxnSpPr>
          <p:nvPr/>
        </p:nvCxnSpPr>
        <p:spPr>
          <a:xfrm>
            <a:off x="2123728" y="2759617"/>
            <a:ext cx="0" cy="217106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B3D03195-C06E-47CC-9B42-23F4A2CD9564}"/>
              </a:ext>
            </a:extLst>
          </p:cNvPr>
          <p:cNvCxnSpPr>
            <a:cxnSpLocks/>
          </p:cNvCxnSpPr>
          <p:nvPr/>
        </p:nvCxnSpPr>
        <p:spPr>
          <a:xfrm flipH="1">
            <a:off x="5634835" y="3489643"/>
            <a:ext cx="310556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右箭头 41">
            <a:extLst>
              <a:ext uri="{FF2B5EF4-FFF2-40B4-BE49-F238E27FC236}">
                <a16:creationId xmlns:a16="http://schemas.microsoft.com/office/drawing/2014/main" id="{64DC4453-C7D6-BD1C-ED48-1BE810FAABA3}"/>
              </a:ext>
            </a:extLst>
          </p:cNvPr>
          <p:cNvSpPr/>
          <p:nvPr/>
        </p:nvSpPr>
        <p:spPr>
          <a:xfrm rot="19326461">
            <a:off x="7996570" y="244179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F746097-5721-7160-CC5C-62E3A2868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299" y="2114885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4" name="右箭头 43">
            <a:extLst>
              <a:ext uri="{FF2B5EF4-FFF2-40B4-BE49-F238E27FC236}">
                <a16:creationId xmlns:a16="http://schemas.microsoft.com/office/drawing/2014/main" id="{8376A374-E728-6BDD-2892-C09A976726AD}"/>
              </a:ext>
            </a:extLst>
          </p:cNvPr>
          <p:cNvSpPr/>
          <p:nvPr/>
        </p:nvSpPr>
        <p:spPr>
          <a:xfrm>
            <a:off x="7886182" y="421946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C1E3F7E7-8CBA-FEE1-1A10-FF78D4094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816" y="4240205"/>
            <a:ext cx="616380" cy="6163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9622630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40659-6730-D86E-0E74-FAC7F506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Pipeline parallelism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C94C8-48B4-826B-EDA4-FE9A1C94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112</a:t>
            </a:fld>
            <a:endParaRPr lang="zh-CN" alt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A47297-87B2-A0ED-99F0-1850B0B9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632" b="64637"/>
          <a:stretch/>
        </p:blipFill>
        <p:spPr>
          <a:xfrm>
            <a:off x="3377935" y="1252470"/>
            <a:ext cx="2958823" cy="16050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C3CC67E-B1B8-CB6A-AA96-03DAF335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9139" r="82992" b="52674"/>
          <a:stretch/>
        </p:blipFill>
        <p:spPr>
          <a:xfrm>
            <a:off x="386184" y="1427097"/>
            <a:ext cx="327472" cy="1628842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7D44695A-71DB-8CF9-F6DE-385BE2318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544" y="1307016"/>
            <a:ext cx="909325" cy="1605031"/>
          </a:xfrm>
          <a:prstGeom prst="rect">
            <a:avLst/>
          </a:prstGeom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574572AD-F33F-9614-647E-AB4AF3E33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1622094"/>
            <a:ext cx="174392" cy="236399"/>
          </a:xfrm>
          <a:prstGeom prst="rect">
            <a:avLst/>
          </a:prstGeom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D3B0F604-771D-19B5-4456-720623F69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8721" y="1304478"/>
            <a:ext cx="909326" cy="410590"/>
          </a:xfrm>
          <a:prstGeom prst="rect">
            <a:avLst/>
          </a:prstGeom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DD3C926D-4C1B-DD6D-8F95-60970CBCD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22" y="1713381"/>
            <a:ext cx="909326" cy="410590"/>
          </a:xfrm>
          <a:prstGeom prst="rect">
            <a:avLst/>
          </a:prstGeom>
        </p:spPr>
      </p:pic>
      <p:pic>
        <p:nvPicPr>
          <p:cNvPr id="11" name="Picture 35">
            <a:extLst>
              <a:ext uri="{FF2B5EF4-FFF2-40B4-BE49-F238E27FC236}">
                <a16:creationId xmlns:a16="http://schemas.microsoft.com/office/drawing/2014/main" id="{F6E0F6E3-A409-C624-83D4-D34AD93DE2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722" y="2111091"/>
            <a:ext cx="909326" cy="410590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09475391-2CE6-55AB-228A-7A88E5AEA4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722" y="2513565"/>
            <a:ext cx="909326" cy="410590"/>
          </a:xfrm>
          <a:prstGeom prst="rect">
            <a:avLst/>
          </a:prstGeom>
        </p:spPr>
      </p:pic>
      <p:pic>
        <p:nvPicPr>
          <p:cNvPr id="13" name="Picture 37">
            <a:extLst>
              <a:ext uri="{FF2B5EF4-FFF2-40B4-BE49-F238E27FC236}">
                <a16:creationId xmlns:a16="http://schemas.microsoft.com/office/drawing/2014/main" id="{7E688D73-3943-F682-7859-A5A37B854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43" y="2021350"/>
            <a:ext cx="174392" cy="236399"/>
          </a:xfrm>
          <a:prstGeom prst="rect">
            <a:avLst/>
          </a:prstGeom>
        </p:spPr>
      </p:pic>
      <p:pic>
        <p:nvPicPr>
          <p:cNvPr id="14" name="Picture 38">
            <a:extLst>
              <a:ext uri="{FF2B5EF4-FFF2-40B4-BE49-F238E27FC236}">
                <a16:creationId xmlns:a16="http://schemas.microsoft.com/office/drawing/2014/main" id="{7E300D80-A7AE-6635-F339-0E39FE1A4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2421871"/>
            <a:ext cx="174392" cy="236399"/>
          </a:xfrm>
          <a:prstGeom prst="rect">
            <a:avLst/>
          </a:prstGeom>
        </p:spPr>
      </p:pic>
      <p:pic>
        <p:nvPicPr>
          <p:cNvPr id="15" name="Picture 39">
            <a:extLst>
              <a:ext uri="{FF2B5EF4-FFF2-40B4-BE49-F238E27FC236}">
                <a16:creationId xmlns:a16="http://schemas.microsoft.com/office/drawing/2014/main" id="{10846374-B03F-3CF6-D0A0-05D1E0A586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624" y="2423251"/>
            <a:ext cx="174390" cy="236399"/>
          </a:xfrm>
          <a:prstGeom prst="rect">
            <a:avLst/>
          </a:prstGeom>
        </p:spPr>
      </p:pic>
      <p:pic>
        <p:nvPicPr>
          <p:cNvPr id="16" name="Picture 40">
            <a:extLst>
              <a:ext uri="{FF2B5EF4-FFF2-40B4-BE49-F238E27FC236}">
                <a16:creationId xmlns:a16="http://schemas.microsoft.com/office/drawing/2014/main" id="{691A20B5-E634-392D-99C1-47282B098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2027860"/>
            <a:ext cx="174390" cy="236399"/>
          </a:xfrm>
          <a:prstGeom prst="rect">
            <a:avLst/>
          </a:prstGeom>
        </p:spPr>
      </p:pic>
      <p:pic>
        <p:nvPicPr>
          <p:cNvPr id="17" name="Picture 41">
            <a:extLst>
              <a:ext uri="{FF2B5EF4-FFF2-40B4-BE49-F238E27FC236}">
                <a16:creationId xmlns:a16="http://schemas.microsoft.com/office/drawing/2014/main" id="{32F885F2-4F0A-7A9D-254C-4CC238CA1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1620433"/>
            <a:ext cx="174390" cy="236399"/>
          </a:xfrm>
          <a:prstGeom prst="rect">
            <a:avLst/>
          </a:prstGeom>
        </p:spPr>
      </p:pic>
      <p:cxnSp>
        <p:nvCxnSpPr>
          <p:cNvPr id="18" name="Straight Arrow Connector 43">
            <a:extLst>
              <a:ext uri="{FF2B5EF4-FFF2-40B4-BE49-F238E27FC236}">
                <a16:creationId xmlns:a16="http://schemas.microsoft.com/office/drawing/2014/main" id="{6FAF3276-EAF0-A245-9133-F35109ABB994}"/>
              </a:ext>
            </a:extLst>
          </p:cNvPr>
          <p:cNvCxnSpPr>
            <a:cxnSpLocks/>
          </p:cNvCxnSpPr>
          <p:nvPr/>
        </p:nvCxnSpPr>
        <p:spPr>
          <a:xfrm>
            <a:off x="3715940" y="1707799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4">
            <a:extLst>
              <a:ext uri="{FF2B5EF4-FFF2-40B4-BE49-F238E27FC236}">
                <a16:creationId xmlns:a16="http://schemas.microsoft.com/office/drawing/2014/main" id="{5E0149D4-03C6-4E83-054D-B6958D11372E}"/>
              </a:ext>
            </a:extLst>
          </p:cNvPr>
          <p:cNvCxnSpPr>
            <a:cxnSpLocks/>
          </p:cNvCxnSpPr>
          <p:nvPr/>
        </p:nvCxnSpPr>
        <p:spPr>
          <a:xfrm>
            <a:off x="4073753" y="206583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5">
            <a:extLst>
              <a:ext uri="{FF2B5EF4-FFF2-40B4-BE49-F238E27FC236}">
                <a16:creationId xmlns:a16="http://schemas.microsoft.com/office/drawing/2014/main" id="{98B79336-2540-3C77-2213-F2BE4783F59E}"/>
              </a:ext>
            </a:extLst>
          </p:cNvPr>
          <p:cNvCxnSpPr>
            <a:cxnSpLocks/>
          </p:cNvCxnSpPr>
          <p:nvPr/>
        </p:nvCxnSpPr>
        <p:spPr>
          <a:xfrm>
            <a:off x="4451254" y="243428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49">
            <a:extLst>
              <a:ext uri="{FF2B5EF4-FFF2-40B4-BE49-F238E27FC236}">
                <a16:creationId xmlns:a16="http://schemas.microsoft.com/office/drawing/2014/main" id="{BF64FA39-E42E-9DE0-FB6A-985A44576C30}"/>
              </a:ext>
            </a:extLst>
          </p:cNvPr>
          <p:cNvCxnSpPr>
            <a:cxnSpLocks/>
          </p:cNvCxnSpPr>
          <p:nvPr/>
        </p:nvCxnSpPr>
        <p:spPr>
          <a:xfrm flipV="1">
            <a:off x="5553835" y="2050092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0">
            <a:extLst>
              <a:ext uri="{FF2B5EF4-FFF2-40B4-BE49-F238E27FC236}">
                <a16:creationId xmlns:a16="http://schemas.microsoft.com/office/drawing/2014/main" id="{9A6BAF3A-8C3C-EBB2-C8EB-2747AA55A362}"/>
              </a:ext>
            </a:extLst>
          </p:cNvPr>
          <p:cNvCxnSpPr>
            <a:cxnSpLocks/>
          </p:cNvCxnSpPr>
          <p:nvPr/>
        </p:nvCxnSpPr>
        <p:spPr>
          <a:xfrm flipV="1">
            <a:off x="5179646" y="2409828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51">
            <a:extLst>
              <a:ext uri="{FF2B5EF4-FFF2-40B4-BE49-F238E27FC236}">
                <a16:creationId xmlns:a16="http://schemas.microsoft.com/office/drawing/2014/main" id="{7BA6299B-DD11-A3F5-034C-CC80C49724DC}"/>
              </a:ext>
            </a:extLst>
          </p:cNvPr>
          <p:cNvCxnSpPr>
            <a:cxnSpLocks/>
          </p:cNvCxnSpPr>
          <p:nvPr/>
        </p:nvCxnSpPr>
        <p:spPr>
          <a:xfrm flipV="1">
            <a:off x="5907296" y="1679435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56">
            <a:extLst>
              <a:ext uri="{FF2B5EF4-FFF2-40B4-BE49-F238E27FC236}">
                <a16:creationId xmlns:a16="http://schemas.microsoft.com/office/drawing/2014/main" id="{2F8D91DD-5AD2-35AD-F5B0-34155D66EBE1}"/>
              </a:ext>
            </a:extLst>
          </p:cNvPr>
          <p:cNvCxnSpPr>
            <a:cxnSpLocks/>
          </p:cNvCxnSpPr>
          <p:nvPr/>
        </p:nvCxnSpPr>
        <p:spPr>
          <a:xfrm>
            <a:off x="3426618" y="1241754"/>
            <a:ext cx="1159651" cy="10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58">
            <a:extLst>
              <a:ext uri="{FF2B5EF4-FFF2-40B4-BE49-F238E27FC236}">
                <a16:creationId xmlns:a16="http://schemas.microsoft.com/office/drawing/2014/main" id="{6067FB7F-74CD-F433-DD01-F901643FD0CA}"/>
              </a:ext>
            </a:extLst>
          </p:cNvPr>
          <p:cNvSpPr txBox="1"/>
          <p:nvPr/>
        </p:nvSpPr>
        <p:spPr>
          <a:xfrm>
            <a:off x="3603465" y="948343"/>
            <a:ext cx="1479412" cy="3231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500"/>
              <a:t>Time</a:t>
            </a:r>
          </a:p>
        </p:txBody>
      </p:sp>
      <p:sp>
        <p:nvSpPr>
          <p:cNvPr id="26" name="Freeform 60">
            <a:extLst>
              <a:ext uri="{FF2B5EF4-FFF2-40B4-BE49-F238E27FC236}">
                <a16:creationId xmlns:a16="http://schemas.microsoft.com/office/drawing/2014/main" id="{A3A08896-D63D-10B6-1C60-16A094707DF0}"/>
              </a:ext>
            </a:extLst>
          </p:cNvPr>
          <p:cNvSpPr/>
          <p:nvPr/>
        </p:nvSpPr>
        <p:spPr>
          <a:xfrm>
            <a:off x="3774278" y="1365250"/>
            <a:ext cx="2171700" cy="1092200"/>
          </a:xfrm>
          <a:custGeom>
            <a:avLst/>
            <a:gdLst>
              <a:gd name="connsiteX0" fmla="*/ 0 w 2895600"/>
              <a:gd name="connsiteY0" fmla="*/ 0 h 1456267"/>
              <a:gd name="connsiteX1" fmla="*/ 0 w 2895600"/>
              <a:gd name="connsiteY1" fmla="*/ 499534 h 1456267"/>
              <a:gd name="connsiteX2" fmla="*/ 482600 w 2895600"/>
              <a:gd name="connsiteY2" fmla="*/ 499534 h 1456267"/>
              <a:gd name="connsiteX3" fmla="*/ 482600 w 2895600"/>
              <a:gd name="connsiteY3" fmla="*/ 973667 h 1456267"/>
              <a:gd name="connsiteX4" fmla="*/ 965200 w 2895600"/>
              <a:gd name="connsiteY4" fmla="*/ 973667 h 1456267"/>
              <a:gd name="connsiteX5" fmla="*/ 965200 w 2895600"/>
              <a:gd name="connsiteY5" fmla="*/ 1456267 h 1456267"/>
              <a:gd name="connsiteX6" fmla="*/ 1938867 w 2895600"/>
              <a:gd name="connsiteY6" fmla="*/ 1456267 h 1456267"/>
              <a:gd name="connsiteX7" fmla="*/ 1938867 w 2895600"/>
              <a:gd name="connsiteY7" fmla="*/ 956734 h 1456267"/>
              <a:gd name="connsiteX8" fmla="*/ 2413000 w 2895600"/>
              <a:gd name="connsiteY8" fmla="*/ 956734 h 1456267"/>
              <a:gd name="connsiteX9" fmla="*/ 2413000 w 2895600"/>
              <a:gd name="connsiteY9" fmla="*/ 482600 h 1456267"/>
              <a:gd name="connsiteX10" fmla="*/ 2895600 w 2895600"/>
              <a:gd name="connsiteY10" fmla="*/ 491067 h 1456267"/>
              <a:gd name="connsiteX11" fmla="*/ 2895600 w 2895600"/>
              <a:gd name="connsiteY11" fmla="*/ 0 h 1456267"/>
              <a:gd name="connsiteX12" fmla="*/ 0 w 2895600"/>
              <a:gd name="connsiteY12" fmla="*/ 0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95600" h="1456267">
                <a:moveTo>
                  <a:pt x="0" y="0"/>
                </a:moveTo>
                <a:lnTo>
                  <a:pt x="0" y="499534"/>
                </a:lnTo>
                <a:lnTo>
                  <a:pt x="482600" y="499534"/>
                </a:lnTo>
                <a:lnTo>
                  <a:pt x="482600" y="973667"/>
                </a:lnTo>
                <a:lnTo>
                  <a:pt x="965200" y="973667"/>
                </a:lnTo>
                <a:lnTo>
                  <a:pt x="965200" y="1456267"/>
                </a:lnTo>
                <a:lnTo>
                  <a:pt x="1938867" y="1456267"/>
                </a:lnTo>
                <a:lnTo>
                  <a:pt x="1938867" y="956734"/>
                </a:lnTo>
                <a:lnTo>
                  <a:pt x="2413000" y="956734"/>
                </a:lnTo>
                <a:lnTo>
                  <a:pt x="2413000" y="482600"/>
                </a:lnTo>
                <a:lnTo>
                  <a:pt x="2895600" y="491067"/>
                </a:lnTo>
                <a:lnTo>
                  <a:pt x="289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" name="Straight Arrow Connector 62">
            <a:extLst>
              <a:ext uri="{FF2B5EF4-FFF2-40B4-BE49-F238E27FC236}">
                <a16:creationId xmlns:a16="http://schemas.microsoft.com/office/drawing/2014/main" id="{891D8018-1CB9-C6AF-486A-D1FF9CA4C06A}"/>
              </a:ext>
            </a:extLst>
          </p:cNvPr>
          <p:cNvCxnSpPr/>
          <p:nvPr/>
        </p:nvCxnSpPr>
        <p:spPr>
          <a:xfrm flipV="1">
            <a:off x="5299562" y="948343"/>
            <a:ext cx="1449099" cy="35613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63">
            <a:extLst>
              <a:ext uri="{FF2B5EF4-FFF2-40B4-BE49-F238E27FC236}">
                <a16:creationId xmlns:a16="http://schemas.microsoft.com/office/drawing/2014/main" id="{20B25D26-F1AC-6B7C-B497-196164AF8616}"/>
              </a:ext>
            </a:extLst>
          </p:cNvPr>
          <p:cNvSpPr txBox="1"/>
          <p:nvPr/>
        </p:nvSpPr>
        <p:spPr>
          <a:xfrm>
            <a:off x="6746644" y="664894"/>
            <a:ext cx="25778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Bubble where processes are idle</a:t>
            </a:r>
          </a:p>
        </p:txBody>
      </p:sp>
      <p:grpSp>
        <p:nvGrpSpPr>
          <p:cNvPr id="30" name="Group 66">
            <a:extLst>
              <a:ext uri="{FF2B5EF4-FFF2-40B4-BE49-F238E27FC236}">
                <a16:creationId xmlns:a16="http://schemas.microsoft.com/office/drawing/2014/main" id="{226779BC-960F-D2C9-DFC6-F2567CAFA5B6}"/>
              </a:ext>
            </a:extLst>
          </p:cNvPr>
          <p:cNvGrpSpPr/>
          <p:nvPr/>
        </p:nvGrpSpPr>
        <p:grpSpPr>
          <a:xfrm>
            <a:off x="5580954" y="3525881"/>
            <a:ext cx="3482577" cy="1619703"/>
            <a:chOff x="7428689" y="4501449"/>
            <a:chExt cx="4643435" cy="2159604"/>
          </a:xfrm>
        </p:grpSpPr>
        <p:pic>
          <p:nvPicPr>
            <p:cNvPr id="31" name="Picture 6">
              <a:extLst>
                <a:ext uri="{FF2B5EF4-FFF2-40B4-BE49-F238E27FC236}">
                  <a16:creationId xmlns:a16="http://schemas.microsoft.com/office/drawing/2014/main" id="{4341D2F3-2010-C1A2-2E7F-8FFA7F914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56090"/>
            <a:stretch/>
          </p:blipFill>
          <p:spPr>
            <a:xfrm>
              <a:off x="7428689" y="4501449"/>
              <a:ext cx="4643435" cy="1182200"/>
            </a:xfrm>
            <a:prstGeom prst="rect">
              <a:avLst/>
            </a:prstGeom>
          </p:spPr>
        </p:pic>
        <p:pic>
          <p:nvPicPr>
            <p:cNvPr id="32" name="Picture 65">
              <a:extLst>
                <a:ext uri="{FF2B5EF4-FFF2-40B4-BE49-F238E27FC236}">
                  <a16:creationId xmlns:a16="http://schemas.microsoft.com/office/drawing/2014/main" id="{990E9959-DEB2-7941-1CF6-71C2267E8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54405" r="17488"/>
            <a:stretch/>
          </p:blipFill>
          <p:spPr>
            <a:xfrm>
              <a:off x="7455209" y="5981449"/>
              <a:ext cx="4590394" cy="679604"/>
            </a:xfrm>
            <a:prstGeom prst="rect">
              <a:avLst/>
            </a:prstGeom>
          </p:spPr>
        </p:pic>
      </p:grp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0408697E-82F9-70C1-DF37-C29B61B9B080}"/>
              </a:ext>
            </a:extLst>
          </p:cNvPr>
          <p:cNvSpPr txBox="1">
            <a:spLocks/>
          </p:cNvSpPr>
          <p:nvPr/>
        </p:nvSpPr>
        <p:spPr>
          <a:xfrm>
            <a:off x="1848527" y="4983271"/>
            <a:ext cx="4176464" cy="519868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How to reduce bubble? </a:t>
            </a:r>
            <a:endParaRPr kumimoji="1" lang="en-US" altLang="zh-CN" b="0"/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9A8985D5-567D-60FD-6533-001A0D931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328847"/>
            <a:ext cx="8229600" cy="1440160"/>
          </a:xfrm>
        </p:spPr>
        <p:txBody>
          <a:bodyPr/>
          <a:lstStyle/>
          <a:p>
            <a:r>
              <a:rPr kumimoji="1" lang="en-US" altLang="zh-CN"/>
              <a:t>Problem: no parallelism there! </a:t>
            </a:r>
          </a:p>
          <a:p>
            <a:pPr lvl="1"/>
            <a:endParaRPr kumimoji="1" lang="en-US" altLang="zh-CN"/>
          </a:p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511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35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CDDBC-666C-097B-7F7C-97B20AAE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Technique: micro-batching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0547E2-7FDE-888A-4E3E-CBD4FAB0D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Reducing the bubble size by breaking the batch size into smaller pieces to reduce the idle time of the processes</a:t>
            </a:r>
          </a:p>
          <a:p>
            <a:pPr lvl="1"/>
            <a:r>
              <a:rPr lang="en-US" altLang="zh-CN"/>
              <a:t>Reduces bubble size in an easy way to implement</a:t>
            </a:r>
          </a:p>
          <a:p>
            <a:pPr lvl="1"/>
            <a:r>
              <a:rPr lang="en-US" altLang="zh-CN"/>
              <a:t>The batch size = partition size</a:t>
            </a:r>
          </a:p>
          <a:p>
            <a:r>
              <a:rPr lang="en-US" altLang="zh-CN"/>
              <a:t>Question: to what extent can micro-batching improves performance?</a:t>
            </a:r>
          </a:p>
          <a:p>
            <a:pPr lvl="1"/>
            <a:r>
              <a:rPr lang="en-US" altLang="zh-CN"/>
              <a:t>Depends on the bubble size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1DB1C1-A443-C0D6-A7D5-15303FFA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113</a:t>
            </a:fld>
            <a:endParaRPr lang="zh-CN" altLang="en-US"/>
          </a:p>
        </p:txBody>
      </p:sp>
      <p:pic>
        <p:nvPicPr>
          <p:cNvPr id="5" name="Picture 97">
            <a:extLst>
              <a:ext uri="{FF2B5EF4-FFF2-40B4-BE49-F238E27FC236}">
                <a16:creationId xmlns:a16="http://schemas.microsoft.com/office/drawing/2014/main" id="{090DFAED-F9F8-810C-C564-7A49EC90A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0" t="22338" r="21210" b="57471"/>
          <a:stretch/>
        </p:blipFill>
        <p:spPr>
          <a:xfrm>
            <a:off x="1259632" y="3844871"/>
            <a:ext cx="8568952" cy="145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960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727AE0-C81F-DE1A-25D4-851F0CE9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</p:spPr>
            <p:txBody>
              <a:bodyPr/>
              <a:lstStyle/>
              <a:p>
                <a:r>
                  <a:rPr kumimoji="1" lang="en-US" altLang="zh-CN"/>
                  <a:t>Question: what is the bubble size ? </a:t>
                </a:r>
              </a:p>
              <a:p>
                <a:pPr lvl="1"/>
                <a:r>
                  <a:rPr kumimoji="1" lang="en-US" altLang="zh-CN"/>
                  <a:t>p – 1 (p == #devices)</a:t>
                </a:r>
              </a:p>
              <a:p>
                <a:r>
                  <a:rPr kumimoji="1" lang="en-US" altLang="zh-CN"/>
                  <a:t>Question: what is the overhead?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kumimoji="1" lang="en-US" altLang="zh-CN" b="0" i="1" baseline="-2500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forward of a micro-batch (m)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kumimoji="1" lang="en-US" altLang="zh-CN" b="0" i="0" baseline="-2500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</a:t>
                </a:r>
                <a:r>
                  <a:rPr kumimoji="1" lang="en-US" altLang="zh-CN"/>
                  <a:t>backward of a micro-batch (m) </a:t>
                </a:r>
                <a:endParaRPr kumimoji="1" lang="en-US" altLang="zh-CN" b="0"/>
              </a:p>
              <a:p>
                <a:pPr lvl="1"/>
                <a:r>
                  <a:rPr kumimoji="1" lang="en-US" altLang="zh-CN" b="0"/>
                  <a:t>Ideal process time: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 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r>
                  <a:rPr kumimoji="1" lang="en-US" altLang="zh-CN" b="0"/>
                  <a:t> </a:t>
                </a:r>
              </a:p>
              <a:p>
                <a:pPr lvl="1"/>
                <a:r>
                  <a:rPr kumimoji="1" lang="en-US" altLang="zh-CN"/>
                  <a:t>Wasted time of bubble: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endParaRPr kumimoji="1" lang="en-US" altLang="zh-CN"/>
              </a:p>
              <a:p>
                <a:pPr lvl="1"/>
                <a:r>
                  <a:rPr kumimoji="1" lang="en-US" altLang="zh-CN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kumimoji="1" lang="en-US" altLang="zh-CN"/>
              </a:p>
              <a:p>
                <a:endParaRPr kumimoji="1" lang="en-US" altLang="zh-CN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  <a:blipFill>
                <a:blip r:embed="rId3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EA19C-53ED-307C-594F-16F24069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6574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4E0D7-8CC9-15D5-E871-4CCBC60E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Tensor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19DA1-D316-3DF0-B95F-AA7A519FD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40284" cy="4032448"/>
          </a:xfrm>
        </p:spPr>
        <p:txBody>
          <a:bodyPr/>
          <a:lstStyle/>
          <a:p>
            <a:r>
              <a:rPr kumimoji="1" lang="en-US" altLang="zh-CN"/>
              <a:t>Partition the parameters of a layer</a:t>
            </a:r>
          </a:p>
          <a:p>
            <a:pPr lvl="1"/>
            <a:r>
              <a:rPr kumimoji="1" lang="en-US" altLang="zh-CN"/>
              <a:t>Each partition is deployed on a separate GPU </a:t>
            </a:r>
          </a:p>
          <a:p>
            <a:r>
              <a:rPr kumimoji="1" lang="en-US" altLang="zh-CN"/>
              <a:t>Pros </a:t>
            </a:r>
          </a:p>
          <a:p>
            <a:pPr lvl="1"/>
            <a:r>
              <a:rPr kumimoji="1" lang="en-US" altLang="zh-CN"/>
              <a:t>Support pipeline parallelism with a large layer </a:t>
            </a:r>
          </a:p>
          <a:p>
            <a:pPr lvl="1"/>
            <a:r>
              <a:rPr kumimoji="1" lang="en-US" altLang="zh-CN"/>
              <a:t>Fit the hardware architecture of modern servers (or we can say that modern servers are built for tensor parallelism </a:t>
            </a:r>
            <a:r>
              <a:rPr kumimoji="1" lang="en-US" altLang="zh-CN">
                <a:sym typeface="Wingdings" pitchFamily="2" charset="2"/>
              </a:rPr>
              <a:t> )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0FED7E-69AE-D31A-2390-4F74D40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115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9856591-53E5-ABB1-91F1-15AF2FB9321D}"/>
              </a:ext>
            </a:extLst>
          </p:cNvPr>
          <p:cNvGrpSpPr/>
          <p:nvPr/>
        </p:nvGrpSpPr>
        <p:grpSpPr>
          <a:xfrm>
            <a:off x="5909386" y="1876528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322D31A-F0BD-74BB-86CA-D2B961B344B0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00C181E-45F2-B5E0-97FE-71EE19D6553D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D3E18C0-C09D-1A49-E3AE-3BCBB212AAD3}"/>
              </a:ext>
            </a:extLst>
          </p:cNvPr>
          <p:cNvCxnSpPr>
            <a:cxnSpLocks/>
          </p:cNvCxnSpPr>
          <p:nvPr/>
        </p:nvCxnSpPr>
        <p:spPr>
          <a:xfrm>
            <a:off x="6593462" y="24929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F2D19BF1-4BE6-1130-8246-A7778D9F45C4}"/>
              </a:ext>
            </a:extLst>
          </p:cNvPr>
          <p:cNvCxnSpPr>
            <a:cxnSpLocks/>
          </p:cNvCxnSpPr>
          <p:nvPr/>
        </p:nvCxnSpPr>
        <p:spPr>
          <a:xfrm>
            <a:off x="5735342" y="13921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84F6CB7F-7817-D16B-0BC3-90E4BA871AC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531181" y="14307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126DCAA-8A62-21A4-3AA2-D45B4B0B445F}"/>
              </a:ext>
            </a:extLst>
          </p:cNvPr>
          <p:cNvGrpSpPr/>
          <p:nvPr/>
        </p:nvGrpSpPr>
        <p:grpSpPr>
          <a:xfrm>
            <a:off x="7021425" y="745867"/>
            <a:ext cx="581384" cy="616380"/>
            <a:chOff x="7884368" y="1584003"/>
            <a:chExt cx="581384" cy="61638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4651100-EFBE-1457-494B-B87066B872B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593C11-40B8-A6B1-7D0C-33C8123F1C6D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A808883-E5E8-D235-E5D1-EEDF1AEECC09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907320" y="13622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62378F0-4D2E-F1C2-1D4B-655685D0E40D}"/>
              </a:ext>
            </a:extLst>
          </p:cNvPr>
          <p:cNvGrpSpPr/>
          <p:nvPr/>
        </p:nvGrpSpPr>
        <p:grpSpPr>
          <a:xfrm>
            <a:off x="5544600" y="750096"/>
            <a:ext cx="576059" cy="616380"/>
            <a:chOff x="638921" y="2203432"/>
            <a:chExt cx="576059" cy="61638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BF6EE0-FC7B-57A2-7695-B6B1178A763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20B694-B503-AD60-9D47-7D2137EA8C1C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2EBE299-EBEB-DDF3-40B9-020378C4F7EA}"/>
              </a:ext>
            </a:extLst>
          </p:cNvPr>
          <p:cNvGrpSpPr/>
          <p:nvPr/>
        </p:nvGrpSpPr>
        <p:grpSpPr>
          <a:xfrm>
            <a:off x="6400719" y="752315"/>
            <a:ext cx="576059" cy="616380"/>
            <a:chOff x="638921" y="2203432"/>
            <a:chExt cx="576059" cy="61638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4586A5-B146-4C9B-543B-F02DCCE54A0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6EC7FE2-FF40-D564-C590-5ABDC6CA7FE5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5223176E-2637-EA70-0FB9-3B1C82BF172D}"/>
              </a:ext>
            </a:extLst>
          </p:cNvPr>
          <p:cNvSpPr/>
          <p:nvPr/>
        </p:nvSpPr>
        <p:spPr>
          <a:xfrm>
            <a:off x="5907086" y="3009987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D4F221-A107-9D5C-EE8E-84DA10F17661}"/>
              </a:ext>
            </a:extLst>
          </p:cNvPr>
          <p:cNvSpPr txBox="1"/>
          <p:nvPr/>
        </p:nvSpPr>
        <p:spPr>
          <a:xfrm>
            <a:off x="6003948" y="3140306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334834F-216F-EBFF-B82E-126127F77734}"/>
              </a:ext>
            </a:extLst>
          </p:cNvPr>
          <p:cNvCxnSpPr>
            <a:cxnSpLocks/>
          </p:cNvCxnSpPr>
          <p:nvPr/>
        </p:nvCxnSpPr>
        <p:spPr>
          <a:xfrm>
            <a:off x="6605083" y="362636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620AAFD-B396-1245-6A83-AE29FF1717CE}"/>
              </a:ext>
            </a:extLst>
          </p:cNvPr>
          <p:cNvGrpSpPr/>
          <p:nvPr/>
        </p:nvGrpSpPr>
        <p:grpSpPr>
          <a:xfrm>
            <a:off x="7496277" y="2517100"/>
            <a:ext cx="581384" cy="616380"/>
            <a:chOff x="7884368" y="1584003"/>
            <a:chExt cx="581384" cy="6163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0606BF1-6489-3DC1-9C6A-E1835D9A83F9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7BF563F-A935-0387-5DBD-5C8BA774F4D2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7F21EC92-EA34-3974-3F3D-4B6EDACAA52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7166718" y="2825290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F5267E-A6BF-4D6A-7E6C-4215CFA47198}"/>
              </a:ext>
            </a:extLst>
          </p:cNvPr>
          <p:cNvCxnSpPr>
            <a:cxnSpLocks/>
          </p:cNvCxnSpPr>
          <p:nvPr/>
        </p:nvCxnSpPr>
        <p:spPr>
          <a:xfrm flipH="1">
            <a:off x="7312117" y="2847639"/>
            <a:ext cx="912890" cy="986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箭头 29">
            <a:extLst>
              <a:ext uri="{FF2B5EF4-FFF2-40B4-BE49-F238E27FC236}">
                <a16:creationId xmlns:a16="http://schemas.microsoft.com/office/drawing/2014/main" id="{E378E7EE-C12D-AC07-3BE8-6CDEE8C0D6C7}"/>
              </a:ext>
            </a:extLst>
          </p:cNvPr>
          <p:cNvSpPr/>
          <p:nvPr/>
        </p:nvSpPr>
        <p:spPr>
          <a:xfrm rot="19326461">
            <a:off x="7729251" y="443820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6F537FE-E327-18AA-9549-DCABFF34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980" y="116910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右箭头 31">
            <a:extLst>
              <a:ext uri="{FF2B5EF4-FFF2-40B4-BE49-F238E27FC236}">
                <a16:creationId xmlns:a16="http://schemas.microsoft.com/office/drawing/2014/main" id="{965511D6-33DE-B11F-E039-934CFDD8CE82}"/>
              </a:ext>
            </a:extLst>
          </p:cNvPr>
          <p:cNvSpPr/>
          <p:nvPr/>
        </p:nvSpPr>
        <p:spPr>
          <a:xfrm>
            <a:off x="7747997" y="1158464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D6E2C4E-8EB7-814F-2C0F-17F3A4B0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07" y="1189401"/>
            <a:ext cx="616380" cy="6163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E6C70A4-8123-0CCE-500C-195E8B0925DA}"/>
              </a:ext>
            </a:extLst>
          </p:cNvPr>
          <p:cNvCxnSpPr>
            <a:cxnSpLocks/>
          </p:cNvCxnSpPr>
          <p:nvPr/>
        </p:nvCxnSpPr>
        <p:spPr>
          <a:xfrm flipH="1" flipV="1">
            <a:off x="6809921" y="1004694"/>
            <a:ext cx="977048" cy="1085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44105E64-4444-C82E-BACE-172764751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83" y="4354489"/>
            <a:ext cx="4469870" cy="84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4239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Forward Pass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228FA46-7ADF-584B-A404-F1E9EFB3C12C}"/>
              </a:ext>
            </a:extLst>
          </p:cNvPr>
          <p:cNvSpPr/>
          <p:nvPr/>
        </p:nvSpPr>
        <p:spPr>
          <a:xfrm>
            <a:off x="1611702" y="1513160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BDB9838-B6CB-8147-8800-13856FAD3A18}"/>
              </a:ext>
            </a:extLst>
          </p:cNvPr>
          <p:cNvSpPr/>
          <p:nvPr/>
        </p:nvSpPr>
        <p:spPr>
          <a:xfrm>
            <a:off x="1611702" y="2336120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6273F63-85AC-904A-BDB8-E34A7ECD59AD}"/>
              </a:ext>
            </a:extLst>
          </p:cNvPr>
          <p:cNvSpPr/>
          <p:nvPr/>
        </p:nvSpPr>
        <p:spPr>
          <a:xfrm>
            <a:off x="3884555" y="1513159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2AF9CDF-7F9A-4046-8BC8-3B812D9A7EF7}"/>
              </a:ext>
            </a:extLst>
          </p:cNvPr>
          <p:cNvSpPr txBox="1"/>
          <p:nvPr/>
        </p:nvSpPr>
        <p:spPr>
          <a:xfrm>
            <a:off x="3272892" y="21860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11C61F1-B3D9-7945-BF56-4F687F995DD9}"/>
              </a:ext>
            </a:extLst>
          </p:cNvPr>
          <p:cNvCxnSpPr/>
          <p:nvPr/>
        </p:nvCxnSpPr>
        <p:spPr>
          <a:xfrm>
            <a:off x="1512405" y="1513160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1DFDBBBC-981C-5045-9F19-36C65EDEBCD8}"/>
              </a:ext>
            </a:extLst>
          </p:cNvPr>
          <p:cNvSpPr txBox="1"/>
          <p:nvPr/>
        </p:nvSpPr>
        <p:spPr>
          <a:xfrm>
            <a:off x="1119713" y="18080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4C3B74D-5487-FB49-93EF-CF4E14A390DB}"/>
              </a:ext>
            </a:extLst>
          </p:cNvPr>
          <p:cNvCxnSpPr/>
          <p:nvPr/>
        </p:nvCxnSpPr>
        <p:spPr>
          <a:xfrm flipV="1">
            <a:off x="1635926" y="1417641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5CB7B564-42E6-BF49-8AAD-265D55276DBA}"/>
              </a:ext>
            </a:extLst>
          </p:cNvPr>
          <p:cNvSpPr txBox="1"/>
          <p:nvPr/>
        </p:nvSpPr>
        <p:spPr>
          <a:xfrm>
            <a:off x="2208518" y="1081306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67A4441-54BB-B340-A405-B3E5E3388682}"/>
              </a:ext>
            </a:extLst>
          </p:cNvPr>
          <p:cNvCxnSpPr>
            <a:cxnSpLocks/>
          </p:cNvCxnSpPr>
          <p:nvPr/>
        </p:nvCxnSpPr>
        <p:spPr>
          <a:xfrm>
            <a:off x="3884555" y="1428049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A89593-AC88-8E42-851F-4538444DAA6D}"/>
              </a:ext>
            </a:extLst>
          </p:cNvPr>
          <p:cNvSpPr txBox="1"/>
          <p:nvPr/>
        </p:nvSpPr>
        <p:spPr>
          <a:xfrm>
            <a:off x="4173448" y="1164321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75CC6DF-E302-2647-A73A-59AA5B1C1704}"/>
              </a:ext>
            </a:extLst>
          </p:cNvPr>
          <p:cNvSpPr txBox="1"/>
          <p:nvPr/>
        </p:nvSpPr>
        <p:spPr>
          <a:xfrm>
            <a:off x="2099955" y="3244188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0760ECC-B865-8340-BD08-FCCAA806FE08}"/>
              </a:ext>
            </a:extLst>
          </p:cNvPr>
          <p:cNvSpPr txBox="1"/>
          <p:nvPr/>
        </p:nvSpPr>
        <p:spPr>
          <a:xfrm>
            <a:off x="4046426" y="3251561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ADD9487-2FC3-1748-A408-079EEC2CAD47}"/>
              </a:ext>
            </a:extLst>
          </p:cNvPr>
          <p:cNvCxnSpPr/>
          <p:nvPr/>
        </p:nvCxnSpPr>
        <p:spPr>
          <a:xfrm>
            <a:off x="3768728" y="1534513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CBD096F6-B050-834E-B1F7-15D4A0A7B1DC}"/>
              </a:ext>
            </a:extLst>
          </p:cNvPr>
          <p:cNvSpPr txBox="1"/>
          <p:nvPr/>
        </p:nvSpPr>
        <p:spPr>
          <a:xfrm>
            <a:off x="3486636" y="2186077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C3C9E2D9-FB8D-1441-B1DD-91676229018E}"/>
              </a:ext>
            </a:extLst>
          </p:cNvPr>
          <p:cNvCxnSpPr>
            <a:cxnSpLocks/>
          </p:cNvCxnSpPr>
          <p:nvPr/>
        </p:nvCxnSpPr>
        <p:spPr>
          <a:xfrm flipH="1">
            <a:off x="4918294" y="2336120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8897216-7C53-4942-8BE5-237B79417D01}"/>
              </a:ext>
            </a:extLst>
          </p:cNvPr>
          <p:cNvSpPr/>
          <p:nvPr/>
        </p:nvSpPr>
        <p:spPr>
          <a:xfrm>
            <a:off x="5527572" y="1500390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77E67E4-5DA1-0D47-9A48-844E0EC8AC48}"/>
              </a:ext>
            </a:extLst>
          </p:cNvPr>
          <p:cNvSpPr/>
          <p:nvPr/>
        </p:nvSpPr>
        <p:spPr>
          <a:xfrm>
            <a:off x="5523737" y="2323350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AD8647F-73E8-5546-89E9-E63F06DFCA24}"/>
              </a:ext>
            </a:extLst>
          </p:cNvPr>
          <p:cNvCxnSpPr>
            <a:cxnSpLocks/>
          </p:cNvCxnSpPr>
          <p:nvPr/>
        </p:nvCxnSpPr>
        <p:spPr>
          <a:xfrm>
            <a:off x="6436532" y="1540110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D046F9D8-51C7-7A44-B93B-F109A08F7CFE}"/>
              </a:ext>
            </a:extLst>
          </p:cNvPr>
          <p:cNvSpPr txBox="1"/>
          <p:nvPr/>
        </p:nvSpPr>
        <p:spPr>
          <a:xfrm>
            <a:off x="6536236" y="1752808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8C89509-8E2B-F146-845B-9D177B6891B6}"/>
              </a:ext>
            </a:extLst>
          </p:cNvPr>
          <p:cNvSpPr txBox="1"/>
          <p:nvPr/>
        </p:nvSpPr>
        <p:spPr>
          <a:xfrm>
            <a:off x="5828294" y="1101256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1B7A36F-5BA4-414B-B58C-FCADFAA7E73C}"/>
              </a:ext>
            </a:extLst>
          </p:cNvPr>
          <p:cNvCxnSpPr>
            <a:cxnSpLocks/>
          </p:cNvCxnSpPr>
          <p:nvPr/>
        </p:nvCxnSpPr>
        <p:spPr>
          <a:xfrm>
            <a:off x="5523737" y="1402379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1E759E7E-5A40-EF43-9DEF-4925CE2E8A8C}"/>
              </a:ext>
            </a:extLst>
          </p:cNvPr>
          <p:cNvSpPr txBox="1"/>
          <p:nvPr/>
        </p:nvSpPr>
        <p:spPr>
          <a:xfrm>
            <a:off x="5561329" y="3221217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56D0515-BA76-CB4D-857E-407FADCB877B}"/>
              </a:ext>
            </a:extLst>
          </p:cNvPr>
          <p:cNvGrpSpPr/>
          <p:nvPr/>
        </p:nvGrpSpPr>
        <p:grpSpPr>
          <a:xfrm>
            <a:off x="6646829" y="1490187"/>
            <a:ext cx="1309547" cy="2146528"/>
            <a:chOff x="8385163" y="2016444"/>
            <a:chExt cx="1746062" cy="2862036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FD22382-1A6D-CE41-BFB8-335BE883E546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B59A5B5-CF36-F94E-A197-2E7AC64C5F9E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Y</a:t>
              </a:r>
              <a:endParaRPr lang="en-US" sz="2100" baseline="30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AD7D2E38-0D3A-1244-A66B-FAD4D1935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6BDDCBCC-0955-BE4D-A267-0FBB8686047F}"/>
              </a:ext>
            </a:extLst>
          </p:cNvPr>
          <p:cNvSpPr txBox="1"/>
          <p:nvPr/>
        </p:nvSpPr>
        <p:spPr>
          <a:xfrm>
            <a:off x="56687" y="4047649"/>
            <a:ext cx="9082268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/>
              <a:t>Requires an all gather communication so that all processes get each others activation data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/>
              <a:t>Same cost as all reduce without the 2x factor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5F56E4-3DF2-8DF0-D5F8-5B7B4AAF8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82" y="1448306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428DF8-7C21-50BC-7FBD-E8CCCBE09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82" y="2690798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54E19-391B-0F1A-8BBE-1566D8F4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altogether: parallelize distributed training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187FF-235B-EB37-F07B-BD396A94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A7D67B-48F8-CE78-3156-4CAC49C9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117</a:t>
            </a:fld>
            <a:endParaRPr lang="zh-CN" altLang="en-US"/>
          </a:p>
        </p:txBody>
      </p:sp>
      <p:pic>
        <p:nvPicPr>
          <p:cNvPr id="6146" name="Picture 2" descr="3D parallelism in DeepSpeed">
            <a:extLst>
              <a:ext uri="{FF2B5EF4-FFF2-40B4-BE49-F238E27FC236}">
                <a16:creationId xmlns:a16="http://schemas.microsoft.com/office/drawing/2014/main" id="{1191CFE0-1C32-6699-7BF3-75577FFA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8" y="1129570"/>
            <a:ext cx="7088764" cy="425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9292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C00000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43418</TotalTime>
  <Words>6038</Words>
  <Application>Microsoft Macintosh PowerPoint</Application>
  <PresentationFormat>全屏显示(16:10)</PresentationFormat>
  <Paragraphs>1340</Paragraphs>
  <Slides>117</Slides>
  <Notes>52</Notes>
  <HiddenSlides>9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117</vt:i4>
      </vt:variant>
    </vt:vector>
  </HeadingPairs>
  <TitlesOfParts>
    <vt:vector size="130" baseType="lpstr">
      <vt:lpstr>DengXian</vt:lpstr>
      <vt:lpstr>DengXian</vt:lpstr>
      <vt:lpstr>Arial</vt:lpstr>
      <vt:lpstr>Calibri</vt:lpstr>
      <vt:lpstr>Calibri Light</vt:lpstr>
      <vt:lpstr>Cambria Math</vt:lpstr>
      <vt:lpstr>Candara</vt:lpstr>
      <vt:lpstr>Consolas</vt:lpstr>
      <vt:lpstr>Eras Medium ITC</vt:lpstr>
      <vt:lpstr>Helvetica</vt:lpstr>
      <vt:lpstr>Times New Roman</vt:lpstr>
      <vt:lpstr>Wingdings</vt:lpstr>
      <vt:lpstr>1_Office 主题​​</vt:lpstr>
      <vt:lpstr>Privacy &amp; Review</vt:lpstr>
      <vt:lpstr>Process of fixing a bug/vulnerability</vt:lpstr>
      <vt:lpstr>Fix the Bug</vt:lpstr>
      <vt:lpstr>Fix the Bug</vt:lpstr>
      <vt:lpstr>Fix the Bug</vt:lpstr>
      <vt:lpstr>Fix the Bug</vt:lpstr>
      <vt:lpstr>Fix the Bug</vt:lpstr>
      <vt:lpstr>Fix the Bug</vt:lpstr>
      <vt:lpstr>Fix the Bug</vt:lpstr>
      <vt:lpstr>Privacy</vt:lpstr>
      <vt:lpstr>Data Privacy</vt:lpstr>
      <vt:lpstr>Data Privacy</vt:lpstr>
      <vt:lpstr>Common Attacks</vt:lpstr>
      <vt:lpstr>OT</vt:lpstr>
      <vt:lpstr>Problem</vt:lpstr>
      <vt:lpstr>Oblivious Transfer (OT)</vt:lpstr>
      <vt:lpstr>1-out-of-2 OT (one solution)</vt:lpstr>
      <vt:lpstr>1-out-of-2 OT (Solution-2)</vt:lpstr>
      <vt:lpstr>More OT Protocols</vt:lpstr>
      <vt:lpstr>DP</vt:lpstr>
      <vt:lpstr>Problem</vt:lpstr>
      <vt:lpstr>Problem</vt:lpstr>
      <vt:lpstr>Problem</vt:lpstr>
      <vt:lpstr>Differential privacy </vt:lpstr>
      <vt:lpstr>Properties of Differential privacy </vt:lpstr>
      <vt:lpstr>How to Implement a DP Algorithm</vt:lpstr>
      <vt:lpstr>When DP is Enabled</vt:lpstr>
      <vt:lpstr>Secret Sharing</vt:lpstr>
      <vt:lpstr>Secret Sharing</vt:lpstr>
      <vt:lpstr>Secret Sharing</vt:lpstr>
      <vt:lpstr>Secret Sharing</vt:lpstr>
      <vt:lpstr>Secret Sharing</vt:lpstr>
      <vt:lpstr>Pros and Cons</vt:lpstr>
      <vt:lpstr>Secure MPC</vt:lpstr>
      <vt:lpstr>secure Multi-Party Computation (sMPC)</vt:lpstr>
      <vt:lpstr>Millionaire Problem</vt:lpstr>
      <vt:lpstr>secure Multi-Party Computation (sMPC)</vt:lpstr>
      <vt:lpstr>HE</vt:lpstr>
      <vt:lpstr>Problem</vt:lpstr>
      <vt:lpstr>Homomorphic Encryption (HE)</vt:lpstr>
      <vt:lpstr>SWHE and FHE</vt:lpstr>
      <vt:lpstr>TEE</vt:lpstr>
      <vt:lpstr>Problem</vt:lpstr>
      <vt:lpstr>Trusted Execution Environment (TEE)</vt:lpstr>
      <vt:lpstr>TEE: Trusted Execution Environment</vt:lpstr>
      <vt:lpstr>Two Features of TEE</vt:lpstr>
      <vt:lpstr>Different TEEs</vt:lpstr>
      <vt:lpstr>PowerPoint 演示文稿</vt:lpstr>
      <vt:lpstr>2 Steps towards Building a More Secure System</vt:lpstr>
      <vt:lpstr>Complete Mediation</vt:lpstr>
      <vt:lpstr>TaintDroid</vt:lpstr>
      <vt:lpstr>Trace the Input Data</vt:lpstr>
      <vt:lpstr>Diffie-Hellman Key Exchange &amp; Man-in-the-Middle</vt:lpstr>
      <vt:lpstr>CFI: Control Flow Integrity</vt:lpstr>
      <vt:lpstr>PowerPoint 演示文稿</vt:lpstr>
      <vt:lpstr>OSI, TCP/IP &amp; Protocol Stack</vt:lpstr>
      <vt:lpstr>Signal Transmission on Analog Line</vt:lpstr>
      <vt:lpstr>VCO: Voltage Controlled Oscillator</vt:lpstr>
      <vt:lpstr>Manchester Code</vt:lpstr>
      <vt:lpstr>Example-2: 4-bit -&gt; 7-bit</vt:lpstr>
      <vt:lpstr>Control-plane VS. Data-plane</vt:lpstr>
      <vt:lpstr>Assurance of End-to-end Protocol</vt:lpstr>
      <vt:lpstr>Retrofitting TCP</vt:lpstr>
      <vt:lpstr>AIMD Leads to Efficiency and Fairness</vt:lpstr>
      <vt:lpstr>DNS Hierarchy (a partial view)</vt:lpstr>
      <vt:lpstr>DNS Request Process</vt:lpstr>
      <vt:lpstr>A DHT in Operation: put()</vt:lpstr>
      <vt:lpstr>A DHT in Operation: get()</vt:lpstr>
      <vt:lpstr>Lookups take O(log(N)) hops</vt:lpstr>
      <vt:lpstr>Failures might cause incorrect lookup </vt:lpstr>
      <vt:lpstr>PowerPoint 演示文稿</vt:lpstr>
      <vt:lpstr>Review: Replication is everywhere for storage  </vt:lpstr>
      <vt:lpstr>Challenge: Replication Consistency</vt:lpstr>
      <vt:lpstr>Review: Replicated State Machines (RSM)</vt:lpstr>
      <vt:lpstr>Review: Inconsistency of Replicas</vt:lpstr>
      <vt:lpstr>Raft for RSM: replicated log </vt:lpstr>
      <vt:lpstr>Raft’s high-level approach: problem decomposition </vt:lpstr>
      <vt:lpstr>Raft server state switch: Heartbeats &amp; Timeouts </vt:lpstr>
      <vt:lpstr>Review: Election Basics </vt:lpstr>
      <vt:lpstr>Election requirements: safety &amp; liveness</vt:lpstr>
      <vt:lpstr>Log structure </vt:lpstr>
      <vt:lpstr>Review: normal operations to update the log </vt:lpstr>
      <vt:lpstr>Consistency of the raft’s log </vt:lpstr>
      <vt:lpstr>AppendEntries consistency checks + repair</vt:lpstr>
      <vt:lpstr>Raft’s intuitive commit rule:  replicating on a majority </vt:lpstr>
      <vt:lpstr>Safety requirement of the commit entry </vt:lpstr>
      <vt:lpstr>Systems: storage, compute and network </vt:lpstr>
      <vt:lpstr>Review: (Approximate) computation for NN like ChatGPT</vt:lpstr>
      <vt:lpstr>Review: scaling a single-device with parallelism </vt:lpstr>
      <vt:lpstr>Review: Devices available for computation </vt:lpstr>
      <vt:lpstr>Simply add computation is insufficient!  Accessing memory (or other storage) &amp; Roofline model</vt:lpstr>
      <vt:lpstr>Memory stalls (Communication stalls) </vt:lpstr>
      <vt:lpstr>Terminology</vt:lpstr>
      <vt:lpstr>Review: the roofline model </vt:lpstr>
      <vt:lpstr>Review: Why distributed computing? </vt:lpstr>
      <vt:lpstr>Logical process for doing a computation distributedly </vt:lpstr>
      <vt:lpstr>Review: Amdahl’s Law for decomposing the tasks </vt:lpstr>
      <vt:lpstr>More implementation details to consider </vt:lpstr>
      <vt:lpstr>Review: we build a framework to hide the above tasks </vt:lpstr>
      <vt:lpstr>MapReduce vs. DAG </vt:lpstr>
      <vt:lpstr>Case study: distributed training</vt:lpstr>
      <vt:lpstr>Review: Ideal Metric of Success for Efficient Training</vt:lpstr>
      <vt:lpstr>Review: Pseudocode for Stochastic Gradient Descent </vt:lpstr>
      <vt:lpstr>Review: Parallelization Opportunities</vt:lpstr>
      <vt:lpstr>Review: Pseudocode for (iterative) data parallel </vt:lpstr>
      <vt:lpstr>Synchronous Data Parallelism w/ BSP</vt:lpstr>
      <vt:lpstr>Key operator: allreduce </vt:lpstr>
      <vt:lpstr>Allreduce: put it all together</vt:lpstr>
      <vt:lpstr>Drawback of data parallelism: replicated model </vt:lpstr>
      <vt:lpstr>Model parallelism </vt:lpstr>
      <vt:lpstr>Pipeline parallelism </vt:lpstr>
      <vt:lpstr>Pipeline parallelism</vt:lpstr>
      <vt:lpstr>Technique: micro-batching </vt:lpstr>
      <vt:lpstr>Pipeline parallelism &amp; the number of micro-batch </vt:lpstr>
      <vt:lpstr>Tensor parallelism</vt:lpstr>
      <vt:lpstr>Model Parallelism: Forward Pass</vt:lpstr>
      <vt:lpstr>Put it altogether: parallelize distributed training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1989</cp:revision>
  <cp:lastPrinted>2020-03-02T13:38:09Z</cp:lastPrinted>
  <dcterms:created xsi:type="dcterms:W3CDTF">2017-11-24T09:35:45Z</dcterms:created>
  <dcterms:modified xsi:type="dcterms:W3CDTF">2023-12-28T05:58:32Z</dcterms:modified>
</cp:coreProperties>
</file>